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8"/>
  </p:notesMasterIdLst>
  <p:sldIdLst>
    <p:sldId id="258" r:id="rId4"/>
    <p:sldId id="388" r:id="rId5"/>
    <p:sldId id="259" r:id="rId6"/>
    <p:sldId id="363" r:id="rId7"/>
    <p:sldId id="370" r:id="rId8"/>
    <p:sldId id="362" r:id="rId9"/>
    <p:sldId id="406" r:id="rId10"/>
    <p:sldId id="407" r:id="rId11"/>
    <p:sldId id="408" r:id="rId12"/>
    <p:sldId id="409" r:id="rId13"/>
    <p:sldId id="410" r:id="rId14"/>
    <p:sldId id="403" r:id="rId15"/>
    <p:sldId id="411" r:id="rId16"/>
    <p:sldId id="405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F263E9-CAD7-4D52-8C04-4E5E7ACA285F}" v="5" dt="2024-06-20T09:52:30.4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047" autoAdjust="0"/>
  </p:normalViewPr>
  <p:slideViewPr>
    <p:cSldViewPr snapToGrid="0">
      <p:cViewPr varScale="1">
        <p:scale>
          <a:sx n="110" d="100"/>
          <a:sy n="110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ingenberg, Mirjam Helene Pletanek" userId="6999ac2a-1c28-406b-a592-aa5e16c71bfa" providerId="ADAL" clId="{B8F263E9-CAD7-4D52-8C04-4E5E7ACA285F}"/>
    <pc:docChg chg="custSel addSld delSld modSld">
      <pc:chgData name="Klingenberg, Mirjam Helene Pletanek" userId="6999ac2a-1c28-406b-a592-aa5e16c71bfa" providerId="ADAL" clId="{B8F263E9-CAD7-4D52-8C04-4E5E7ACA285F}" dt="2024-06-20T09:52:32.903" v="41" actId="47"/>
      <pc:docMkLst>
        <pc:docMk/>
      </pc:docMkLst>
      <pc:sldChg chg="del">
        <pc:chgData name="Klingenberg, Mirjam Helene Pletanek" userId="6999ac2a-1c28-406b-a592-aa5e16c71bfa" providerId="ADAL" clId="{B8F263E9-CAD7-4D52-8C04-4E5E7ACA285F}" dt="2024-06-20T09:51:54.927" v="35" actId="47"/>
        <pc:sldMkLst>
          <pc:docMk/>
          <pc:sldMk cId="3724256438" sldId="365"/>
        </pc:sldMkLst>
      </pc:sldChg>
      <pc:sldChg chg="del">
        <pc:chgData name="Klingenberg, Mirjam Helene Pletanek" userId="6999ac2a-1c28-406b-a592-aa5e16c71bfa" providerId="ADAL" clId="{B8F263E9-CAD7-4D52-8C04-4E5E7ACA285F}" dt="2024-06-20T09:52:14.586" v="39" actId="47"/>
        <pc:sldMkLst>
          <pc:docMk/>
          <pc:sldMk cId="3556715364" sldId="373"/>
        </pc:sldMkLst>
      </pc:sldChg>
      <pc:sldChg chg="modSp mod modNotesTx">
        <pc:chgData name="Klingenberg, Mirjam Helene Pletanek" userId="6999ac2a-1c28-406b-a592-aa5e16c71bfa" providerId="ADAL" clId="{B8F263E9-CAD7-4D52-8C04-4E5E7ACA285F}" dt="2024-06-20T09:42:58.539" v="25" actId="20577"/>
        <pc:sldMkLst>
          <pc:docMk/>
          <pc:sldMk cId="2164380857" sldId="393"/>
        </pc:sldMkLst>
        <pc:spChg chg="mod">
          <ac:chgData name="Klingenberg, Mirjam Helene Pletanek" userId="6999ac2a-1c28-406b-a592-aa5e16c71bfa" providerId="ADAL" clId="{B8F263E9-CAD7-4D52-8C04-4E5E7ACA285F}" dt="2024-06-20T09:40:50.578" v="6" actId="27636"/>
          <ac:spMkLst>
            <pc:docMk/>
            <pc:sldMk cId="2164380857" sldId="393"/>
            <ac:spMk id="3" creationId="{8FCB6F7A-DF77-05EA-EB48-5894561B05A4}"/>
          </ac:spMkLst>
        </pc:spChg>
      </pc:sldChg>
      <pc:sldChg chg="del">
        <pc:chgData name="Klingenberg, Mirjam Helene Pletanek" userId="6999ac2a-1c28-406b-a592-aa5e16c71bfa" providerId="ADAL" clId="{B8F263E9-CAD7-4D52-8C04-4E5E7ACA285F}" dt="2024-06-20T09:52:03.498" v="37" actId="47"/>
        <pc:sldMkLst>
          <pc:docMk/>
          <pc:sldMk cId="1560749645" sldId="398"/>
        </pc:sldMkLst>
      </pc:sldChg>
      <pc:sldChg chg="del">
        <pc:chgData name="Klingenberg, Mirjam Helene Pletanek" userId="6999ac2a-1c28-406b-a592-aa5e16c71bfa" providerId="ADAL" clId="{B8F263E9-CAD7-4D52-8C04-4E5E7ACA285F}" dt="2024-06-20T09:51:44.604" v="33" actId="47"/>
        <pc:sldMkLst>
          <pc:docMk/>
          <pc:sldMk cId="4227673643" sldId="399"/>
        </pc:sldMkLst>
      </pc:sldChg>
      <pc:sldChg chg="del">
        <pc:chgData name="Klingenberg, Mirjam Helene Pletanek" userId="6999ac2a-1c28-406b-a592-aa5e16c71bfa" providerId="ADAL" clId="{B8F263E9-CAD7-4D52-8C04-4E5E7ACA285F}" dt="2024-06-20T09:52:32.903" v="41" actId="47"/>
        <pc:sldMkLst>
          <pc:docMk/>
          <pc:sldMk cId="4039726809" sldId="404"/>
        </pc:sldMkLst>
      </pc:sldChg>
      <pc:sldChg chg="modSp mod">
        <pc:chgData name="Klingenberg, Mirjam Helene Pletanek" userId="6999ac2a-1c28-406b-a592-aa5e16c71bfa" providerId="ADAL" clId="{B8F263E9-CAD7-4D52-8C04-4E5E7ACA285F}" dt="2024-06-20T09:44:56.002" v="31" actId="15"/>
        <pc:sldMkLst>
          <pc:docMk/>
          <pc:sldMk cId="1881851535" sldId="406"/>
        </pc:sldMkLst>
        <pc:spChg chg="mod">
          <ac:chgData name="Klingenberg, Mirjam Helene Pletanek" userId="6999ac2a-1c28-406b-a592-aa5e16c71bfa" providerId="ADAL" clId="{B8F263E9-CAD7-4D52-8C04-4E5E7ACA285F}" dt="2024-06-20T09:44:56.002" v="31" actId="15"/>
          <ac:spMkLst>
            <pc:docMk/>
            <pc:sldMk cId="1881851535" sldId="406"/>
            <ac:spMk id="3" creationId="{BF418F08-AEC5-6125-0BD8-D7388797E660}"/>
          </ac:spMkLst>
        </pc:spChg>
      </pc:sldChg>
      <pc:sldChg chg="add">
        <pc:chgData name="Klingenberg, Mirjam Helene Pletanek" userId="6999ac2a-1c28-406b-a592-aa5e16c71bfa" providerId="ADAL" clId="{B8F263E9-CAD7-4D52-8C04-4E5E7ACA285F}" dt="2024-06-20T09:51:40.546" v="32"/>
        <pc:sldMkLst>
          <pc:docMk/>
          <pc:sldMk cId="3331566922" sldId="407"/>
        </pc:sldMkLst>
      </pc:sldChg>
      <pc:sldChg chg="add">
        <pc:chgData name="Klingenberg, Mirjam Helene Pletanek" userId="6999ac2a-1c28-406b-a592-aa5e16c71bfa" providerId="ADAL" clId="{B8F263E9-CAD7-4D52-8C04-4E5E7ACA285F}" dt="2024-06-20T09:51:52.825" v="34"/>
        <pc:sldMkLst>
          <pc:docMk/>
          <pc:sldMk cId="2708768414" sldId="408"/>
        </pc:sldMkLst>
      </pc:sldChg>
      <pc:sldChg chg="add">
        <pc:chgData name="Klingenberg, Mirjam Helene Pletanek" userId="6999ac2a-1c28-406b-a592-aa5e16c71bfa" providerId="ADAL" clId="{B8F263E9-CAD7-4D52-8C04-4E5E7ACA285F}" dt="2024-06-20T09:52:01.369" v="36"/>
        <pc:sldMkLst>
          <pc:docMk/>
          <pc:sldMk cId="2910019943" sldId="409"/>
        </pc:sldMkLst>
      </pc:sldChg>
      <pc:sldChg chg="add">
        <pc:chgData name="Klingenberg, Mirjam Helene Pletanek" userId="6999ac2a-1c28-406b-a592-aa5e16c71bfa" providerId="ADAL" clId="{B8F263E9-CAD7-4D52-8C04-4E5E7ACA285F}" dt="2024-06-20T09:52:12.074" v="38"/>
        <pc:sldMkLst>
          <pc:docMk/>
          <pc:sldMk cId="1774916641" sldId="410"/>
        </pc:sldMkLst>
      </pc:sldChg>
      <pc:sldChg chg="add">
        <pc:chgData name="Klingenberg, Mirjam Helene Pletanek" userId="6999ac2a-1c28-406b-a592-aa5e16c71bfa" providerId="ADAL" clId="{B8F263E9-CAD7-4D52-8C04-4E5E7ACA285F}" dt="2024-06-20T09:52:30.424" v="40"/>
        <pc:sldMkLst>
          <pc:docMk/>
          <pc:sldMk cId="1669451482" sldId="41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AB711-A508-42C2-B265-C5BA025B9B5E}" type="datetimeFigureOut">
              <a:t>20.06.2024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52E70-BF71-412C-9880-866A767D372F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963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9E64B-7F82-45A8-863C-35675D29A1C4}" type="slidenum">
              <a:rPr lang="nb-NO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977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E9E64B-7F82-45A8-863C-35675D29A1C4}" type="slidenum"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5480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230188" y="803275"/>
            <a:ext cx="7137401" cy="4016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="1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FB8471-FBCB-44B2-960F-D9F0A2ABE12C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9145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="1" dirty="0">
              <a:ea typeface="Calibri"/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555BC5-39B6-46E3-9D5A-359E16A4BCD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26554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D136D0-DC63-40B4-BE79-6899F800285E}" type="slidenum"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42961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FB8471-FBCB-44B2-960F-D9F0A2ABE12C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904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ea typeface="Calibri"/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9E64B-7F82-45A8-863C-35675D29A1C4}" type="slidenum">
              <a:rPr lang="nb-NO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5839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9E64B-7F82-45A8-863C-35675D29A1C4}" type="slidenum">
              <a:rPr lang="nb-NO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7020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FB8471-FBCB-44B2-960F-D9F0A2ABE12C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0624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9000"/>
              </a:lnSpc>
              <a:spcBef>
                <a:spcPts val="600"/>
              </a:spcBef>
            </a:pPr>
            <a:endParaRPr lang="nb-NO" sz="1200" dirty="0">
              <a:ea typeface="Calibri" panose="020F0502020204030204"/>
              <a:cs typeface="Calibri"/>
            </a:endParaRPr>
          </a:p>
          <a:p>
            <a:pPr>
              <a:lnSpc>
                <a:spcPct val="109000"/>
              </a:lnSpc>
              <a:spcBef>
                <a:spcPts val="600"/>
              </a:spcBef>
            </a:pPr>
            <a:endParaRPr lang="nb-NO" dirty="0">
              <a:ea typeface="Calibri" panose="020F0502020204030204"/>
              <a:cs typeface="Calibri"/>
            </a:endParaRPr>
          </a:p>
          <a:p>
            <a:pPr>
              <a:lnSpc>
                <a:spcPct val="109000"/>
              </a:lnSpc>
              <a:spcBef>
                <a:spcPts val="600"/>
              </a:spcBef>
            </a:pPr>
            <a:endParaRPr lang="nb-NO" b="1" dirty="0">
              <a:ea typeface="Calibri" panose="020F0502020204030204"/>
              <a:cs typeface="Calibri" panose="020F0502020204030204"/>
            </a:endParaRPr>
          </a:p>
          <a:p>
            <a:endParaRPr lang="nb-NO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FB8471-FBCB-44B2-960F-D9F0A2ABE12C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0706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FB8471-FBCB-44B2-960F-D9F0A2ABE12C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3190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E9E64B-7F82-45A8-863C-35675D29A1C4}" type="slidenum"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907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941762-65FE-49C2-952A-90AB2A88559A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240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230188" y="803275"/>
            <a:ext cx="7137401" cy="4016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FB8471-FBCB-44B2-960F-D9F0A2ABE12C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7044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e 18" descr="Et bilde som inneholder Font, Grafikk, grafisk design, design&#10;&#10;Automatisk generert beskrivelse">
            <a:extLst>
              <a:ext uri="{FF2B5EF4-FFF2-40B4-BE49-F238E27FC236}">
                <a16:creationId xmlns:a16="http://schemas.microsoft.com/office/drawing/2014/main" id="{0A373217-0D31-D9B0-CFC2-6FFC0742884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869" y="4690925"/>
            <a:ext cx="2648262" cy="580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49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B9939D2-B543-5E7B-2794-46DADD48B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C3F46C3-0A0B-0FE4-73EF-1E3A6E230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4656CCF-2AED-2D7D-230B-A82CBD3516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12BC01-16F8-4C8A-AB24-AE1076E55305}" type="datetimeFigureOut">
              <a:rPr lang="nb-NO" smtClean="0"/>
              <a:t>20.06.2024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375FF0C-6D88-FBB4-2F85-5B916106A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8F732B8-059A-959F-ADD4-1D589EA6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08DEF3-BC3D-450B-9A41-0B4D3B31B83B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2482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35B599-D31D-60CF-F11C-CC60DD352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3EA88A0-70AE-69EF-C0DC-9834CC93AA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4D1FAE6-FEA4-675A-C7C8-6E8307628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95D4939-85D6-DF52-DDD2-5F663670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12BC01-16F8-4C8A-AB24-AE1076E55305}" type="datetimeFigureOut">
              <a:rPr lang="nb-NO" smtClean="0"/>
              <a:t>20.06.2024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B5A0924-D0A5-79BF-FD8B-B8EA9A7F6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A542CDA-277E-E4C3-F97F-64D4FA2A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08DEF3-BC3D-450B-9A41-0B4D3B31B8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163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AA1666E-832F-59A8-7526-99D48C6A14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12BC01-16F8-4C8A-AB24-AE1076E55305}" type="datetimeFigureOut">
              <a:rPr lang="nb-NO" smtClean="0"/>
              <a:t>20.06.2024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77B3D24-E0AF-8BF6-FAC8-4098632B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2449B7C-FE5A-6AFE-61AA-F8198F0D0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08DEF3-BC3D-450B-9A41-0B4D3B31B83B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9911A4AE-8FDD-D9C8-EAED-1FFE9065C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278505"/>
            <a:ext cx="7757514" cy="727024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0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Plassholder for tekst 2">
            <a:extLst>
              <a:ext uri="{FF2B5EF4-FFF2-40B4-BE49-F238E27FC236}">
                <a16:creationId xmlns:a16="http://schemas.microsoft.com/office/drawing/2014/main" id="{FAC80B6C-7BB7-15AC-45C4-1B2646E04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005529"/>
            <a:ext cx="7757514" cy="13416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>
                <a:solidFill>
                  <a:srgbClr val="00338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28825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B9939D2-B543-5E7B-2794-46DADD48B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C3F46C3-0A0B-0FE4-73EF-1E3A6E230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4656CCF-2AED-2D7D-230B-A82CBD3516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12BC01-16F8-4C8A-AB24-AE1076E55305}" type="datetimeFigureOut">
              <a:rPr lang="nb-NO" smtClean="0"/>
              <a:t>20.06.2024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375FF0C-6D88-FBB4-2F85-5B916106A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8F732B8-059A-959F-ADD4-1D589EA6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08DEF3-BC3D-450B-9A41-0B4D3B31B83B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15208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o innholdsdel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35B599-D31D-60CF-F11C-CC60DD352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3EA88A0-70AE-69EF-C0DC-9834CC93AA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4D1FAE6-FEA4-675A-C7C8-6E8307628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95D4939-85D6-DF52-DDD2-5F663670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12BC01-16F8-4C8A-AB24-AE1076E55305}" type="datetimeFigureOut">
              <a:rPr lang="nb-NO" smtClean="0"/>
              <a:t>20.06.2024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B5A0924-D0A5-79BF-FD8B-B8EA9A7F6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A542CDA-277E-E4C3-F97F-64D4FA2A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08DEF3-BC3D-450B-9A41-0B4D3B31B8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7126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B79C433-96DD-BE50-B3F2-507ED0C72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4D116CE-B78B-1384-290B-49F7FA46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12BC01-16F8-4C8A-AB24-AE1076E55305}" type="datetimeFigureOut">
              <a:rPr lang="nb-NO" smtClean="0"/>
              <a:t>20.06.2024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644277E-8CC4-01BD-5514-15BC432B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7DD3699-8A15-260F-78BD-277079F0C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908DEF3-BC3D-450B-9A41-0B4D3B31B8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9550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A30A-EE3C-4889-8537-833AA0922AFE}" type="datetime1">
              <a:rPr lang="en-US" smtClean="0"/>
              <a:t>6/20/2024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35F31-53DF-408C-847A-241651238F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843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912DDAC-B28A-150A-60B9-E1AF2AB20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12A8622-BACF-8730-7287-EAB92A96D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 useBgFill="1">
        <p:nvSpPr>
          <p:cNvPr id="20" name="Plassholder for dato 3" descr="Dato">
            <a:extLst>
              <a:ext uri="{FF2B5EF4-FFF2-40B4-BE49-F238E27FC236}">
                <a16:creationId xmlns:a16="http://schemas.microsoft.com/office/drawing/2014/main" id="{9AE97D07-AA0D-2CBA-6AD7-6550EAFCE2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000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rgbClr val="003388"/>
                </a:solidFill>
              </a:defRPr>
            </a:lvl1pPr>
          </a:lstStyle>
          <a:p>
            <a:fld id="{B7EEBD3C-0AD2-4923-B303-70E3A5D6930F}" type="datetimeFigureOut">
              <a:rPr lang="nb-NO" smtClean="0"/>
              <a:pPr/>
              <a:t>20.06.2024</a:t>
            </a:fld>
            <a:endParaRPr lang="nb-NO" dirty="0"/>
          </a:p>
        </p:txBody>
      </p:sp>
      <p:sp useBgFill="1">
        <p:nvSpPr>
          <p:cNvPr id="21" name="Plassholder for bunntekst 4" descr="Bunntekst">
            <a:extLst>
              <a:ext uri="{FF2B5EF4-FFF2-40B4-BE49-F238E27FC236}">
                <a16:creationId xmlns:a16="http://schemas.microsoft.com/office/drawing/2014/main" id="{FF5332D6-819A-470B-B262-839284480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01262" y="639598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rgbClr val="003388"/>
                </a:solidFill>
              </a:defRPr>
            </a:lvl1pPr>
          </a:lstStyle>
          <a:p>
            <a:endParaRPr lang="nb-NO" dirty="0"/>
          </a:p>
        </p:txBody>
      </p:sp>
      <p:sp useBgFill="1">
        <p:nvSpPr>
          <p:cNvPr id="22" name="Plassholder for lysbildenummer 5" descr="Sidetall">
            <a:extLst>
              <a:ext uri="{FF2B5EF4-FFF2-40B4-BE49-F238E27FC236}">
                <a16:creationId xmlns:a16="http://schemas.microsoft.com/office/drawing/2014/main" id="{C6A513DB-F3C7-CA30-130B-37F14DB74B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7965" y="6404370"/>
            <a:ext cx="986481" cy="365125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rgbClr val="003388"/>
                </a:solidFill>
              </a:defRPr>
            </a:lvl1pPr>
          </a:lstStyle>
          <a:p>
            <a:fld id="{5BC165B9-4C16-4569-97E5-BDD11C740A3B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23" name="Bilde 22" descr="Logo Nye metoder">
            <a:extLst>
              <a:ext uri="{FF2B5EF4-FFF2-40B4-BE49-F238E27FC236}">
                <a16:creationId xmlns:a16="http://schemas.microsoft.com/office/drawing/2014/main" id="{B70E7595-CD44-50B0-D799-A7F77B14282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1" y="6416846"/>
            <a:ext cx="1552956" cy="34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341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8" r:id="rId5"/>
    <p:sldLayoutId id="2147483659" r:id="rId6"/>
    <p:sldLayoutId id="2147483654" r:id="rId7"/>
    <p:sldLayoutId id="214748366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38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emetoder.no/om-systemet/europeisk-samarbeid-htar/#lopende-status-for-htar-arbeidsgruppa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jeringen.no/no/dokumenter/horing-gjennomforing-av-forordning-20212282-om-medisinske-metodevurderinger-og-gjennomforingsforordning-20241381/id3040810/?expand=horingsbre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A10A2F2-DC97-B94C-ED88-56176753C3D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711534" y="1715987"/>
            <a:ext cx="8771416" cy="1443037"/>
          </a:xfrm>
        </p:spPr>
        <p:txBody>
          <a:bodyPr>
            <a:normAutofit fontScale="90000"/>
          </a:bodyPr>
          <a:lstStyle/>
          <a:p>
            <a:pPr algn="ctr"/>
            <a:r>
              <a:rPr lang="nb-NO">
                <a:solidFill>
                  <a:schemeClr val="bg1"/>
                </a:solidFill>
                <a:ea typeface="Calibri Light"/>
                <a:cs typeface="Calibri Light"/>
              </a:rPr>
              <a:t>Health Technology </a:t>
            </a:r>
            <a:r>
              <a:rPr lang="nb-NO" err="1">
                <a:solidFill>
                  <a:schemeClr val="bg1"/>
                </a:solidFill>
                <a:ea typeface="Calibri Light"/>
                <a:cs typeface="Calibri Light"/>
              </a:rPr>
              <a:t>Assessment</a:t>
            </a:r>
            <a:r>
              <a:rPr lang="nb-NO">
                <a:solidFill>
                  <a:schemeClr val="bg1"/>
                </a:solidFill>
                <a:ea typeface="Calibri Light"/>
                <a:cs typeface="Calibri Light"/>
              </a:rPr>
              <a:t> </a:t>
            </a:r>
            <a:r>
              <a:rPr lang="nb-NO" err="1">
                <a:solidFill>
                  <a:schemeClr val="bg1"/>
                </a:solidFill>
                <a:ea typeface="Calibri Light"/>
                <a:cs typeface="Calibri Light"/>
              </a:rPr>
              <a:t>Regulation</a:t>
            </a:r>
            <a:r>
              <a:rPr lang="nb-NO">
                <a:solidFill>
                  <a:schemeClr val="bg1"/>
                </a:solidFill>
                <a:ea typeface="Calibri Light"/>
                <a:cs typeface="Calibri Light"/>
              </a:rPr>
              <a:t> (HTAR):</a:t>
            </a:r>
            <a:br>
              <a:rPr lang="nb-NO">
                <a:ea typeface="Calibri Light"/>
                <a:cs typeface="Calibri Light"/>
              </a:rPr>
            </a:br>
            <a:r>
              <a:rPr lang="nb-NO">
                <a:solidFill>
                  <a:schemeClr val="bg1"/>
                </a:solidFill>
                <a:ea typeface="Calibri Light"/>
                <a:cs typeface="Calibri Light"/>
              </a:rPr>
              <a:t>Status fra arbeidsgruppen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603A360-DCD6-C818-D978-874D340D59E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3553853"/>
            <a:ext cx="9144000" cy="12192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nb-NO" sz="1800" b="1" dirty="0">
                <a:solidFill>
                  <a:schemeClr val="bg1"/>
                </a:solidFill>
                <a:latin typeface="Calibri Light"/>
                <a:ea typeface="Calibri Light"/>
                <a:cs typeface="Calibri Light"/>
              </a:rPr>
              <a:t>På vegne av arbeidsgruppen for å ta inn HTAR i Nye metoder:</a:t>
            </a:r>
            <a:endParaRPr lang="nb-NO" sz="1800" b="1" dirty="0">
              <a:solidFill>
                <a:schemeClr val="bg1"/>
              </a:solidFill>
              <a:latin typeface="Calibri Light"/>
              <a:cs typeface="Calibri Light"/>
            </a:endParaRPr>
          </a:p>
          <a:p>
            <a:pPr marL="0" indent="0" algn="ctr">
              <a:buNone/>
            </a:pPr>
            <a:r>
              <a:rPr lang="nb-NO" sz="1800" b="1" dirty="0">
                <a:solidFill>
                  <a:schemeClr val="bg1"/>
                </a:solidFill>
                <a:latin typeface="Calibri Light"/>
                <a:ea typeface="Calibri Light"/>
                <a:cs typeface="Calibri Light"/>
              </a:rPr>
              <a:t>Krystyna Hviding og Mirjam Klingenberg</a:t>
            </a:r>
          </a:p>
        </p:txBody>
      </p:sp>
    </p:spTree>
    <p:extLst>
      <p:ext uri="{BB962C8B-B14F-4D97-AF65-F5344CB8AC3E}">
        <p14:creationId xmlns:p14="http://schemas.microsoft.com/office/powerpoint/2010/main" val="1233397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65F1E8-CAE1-FDC0-5DFF-9B68A7F70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ea typeface="Calibri Light"/>
                <a:cs typeface="Calibri Light"/>
              </a:rPr>
              <a:t>Prøve-PICO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9CE8A2-DB1E-6C98-6602-7A02CCAF3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>
                <a:ea typeface="Calibri"/>
                <a:cs typeface="Calibri"/>
              </a:rPr>
              <a:t>6 PICO </a:t>
            </a:r>
            <a:r>
              <a:rPr lang="en-US" dirty="0" err="1">
                <a:ea typeface="Calibri"/>
                <a:cs typeface="Calibri"/>
              </a:rPr>
              <a:t>øvelser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gjennomført</a:t>
            </a:r>
            <a:r>
              <a:rPr lang="en-US" dirty="0">
                <a:ea typeface="Calibri"/>
                <a:cs typeface="Calibri"/>
              </a:rPr>
              <a:t> av HTACG JCA </a:t>
            </a:r>
            <a:r>
              <a:rPr lang="en-US" dirty="0" err="1">
                <a:ea typeface="Calibri"/>
                <a:cs typeface="Calibri"/>
              </a:rPr>
              <a:t>subgruppen</a:t>
            </a:r>
            <a:r>
              <a:rPr lang="en-US" dirty="0">
                <a:ea typeface="Calibri"/>
                <a:cs typeface="Calibri"/>
              </a:rPr>
              <a:t> (3MP + 3 MD)</a:t>
            </a:r>
          </a:p>
          <a:p>
            <a:r>
              <a:rPr lang="en-US" dirty="0">
                <a:ea typeface="Calibri"/>
                <a:cs typeface="Calibri"/>
              </a:rPr>
              <a:t>DMP </a:t>
            </a:r>
            <a:r>
              <a:rPr lang="en-US" dirty="0" err="1">
                <a:ea typeface="Calibri"/>
                <a:cs typeface="Calibri"/>
              </a:rPr>
              <a:t>har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bidratt</a:t>
            </a:r>
            <a:r>
              <a:rPr lang="en-US" dirty="0">
                <a:ea typeface="Calibri"/>
                <a:cs typeface="Calibri"/>
              </a:rPr>
              <a:t> med </a:t>
            </a:r>
            <a:r>
              <a:rPr lang="en-US" dirty="0" err="1">
                <a:ea typeface="Calibri"/>
                <a:cs typeface="Calibri"/>
              </a:rPr>
              <a:t>nasjonal</a:t>
            </a:r>
            <a:r>
              <a:rPr lang="en-US" dirty="0">
                <a:ea typeface="Calibri"/>
                <a:cs typeface="Calibri"/>
              </a:rPr>
              <a:t> PICO til alle </a:t>
            </a:r>
            <a:r>
              <a:rPr lang="en-US" dirty="0" err="1">
                <a:ea typeface="Calibri"/>
                <a:cs typeface="Calibri"/>
              </a:rPr>
              <a:t>øvelsene</a:t>
            </a:r>
            <a:endParaRPr lang="en-US" dirty="0">
              <a:ea typeface="Calibri"/>
              <a:cs typeface="Calibri"/>
            </a:endParaRPr>
          </a:p>
          <a:p>
            <a:r>
              <a:rPr lang="en-US" dirty="0" err="1">
                <a:ea typeface="Calibri"/>
                <a:cs typeface="Calibri"/>
              </a:rPr>
              <a:t>Evalueringen</a:t>
            </a:r>
            <a:r>
              <a:rPr lang="en-US" dirty="0">
                <a:ea typeface="Calibri"/>
                <a:cs typeface="Calibri"/>
              </a:rPr>
              <a:t> i HTACG </a:t>
            </a:r>
            <a:r>
              <a:rPr lang="en-US" dirty="0" err="1">
                <a:ea typeface="Calibri"/>
                <a:cs typeface="Calibri"/>
              </a:rPr>
              <a:t>pågår</a:t>
            </a:r>
            <a:r>
              <a:rPr lang="en-US" dirty="0">
                <a:ea typeface="Calibri"/>
                <a:cs typeface="Calibri"/>
              </a:rPr>
              <a:t> (JCA-</a:t>
            </a:r>
            <a:r>
              <a:rPr lang="en-US" dirty="0" err="1">
                <a:ea typeface="Calibri"/>
                <a:cs typeface="Calibri"/>
              </a:rPr>
              <a:t>subgruppen</a:t>
            </a:r>
            <a:r>
              <a:rPr lang="en-US" dirty="0">
                <a:ea typeface="Calibri"/>
                <a:cs typeface="Calibri"/>
              </a:rPr>
              <a:t>) </a:t>
            </a: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	</a:t>
            </a:r>
            <a:r>
              <a:rPr lang="en-US" sz="2200" dirty="0">
                <a:ea typeface="Calibri"/>
                <a:cs typeface="Calibri"/>
              </a:rPr>
              <a:t>– </a:t>
            </a:r>
            <a:r>
              <a:rPr lang="en-US" sz="2200" dirty="0" err="1">
                <a:ea typeface="Calibri"/>
                <a:cs typeface="Calibri"/>
              </a:rPr>
              <a:t>Prøve</a:t>
            </a:r>
            <a:r>
              <a:rPr lang="en-US" sz="2200" dirty="0">
                <a:ea typeface="Calibri"/>
                <a:cs typeface="Calibri"/>
              </a:rPr>
              <a:t>-PICO og guideline for PICO </a:t>
            </a:r>
            <a:r>
              <a:rPr lang="en-US" sz="2200" dirty="0" err="1">
                <a:ea typeface="Calibri"/>
                <a:cs typeface="Calibri"/>
              </a:rPr>
              <a:t>skal</a:t>
            </a:r>
            <a:r>
              <a:rPr lang="en-US" sz="2200" dirty="0">
                <a:ea typeface="Calibri"/>
                <a:cs typeface="Calibri"/>
              </a:rPr>
              <a:t> </a:t>
            </a:r>
            <a:r>
              <a:rPr lang="en-US" sz="2200" dirty="0" err="1">
                <a:ea typeface="Calibri"/>
                <a:cs typeface="Calibri"/>
              </a:rPr>
              <a:t>publiseres</a:t>
            </a:r>
            <a:endParaRPr lang="en-US" sz="2200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Norske </a:t>
            </a:r>
            <a:r>
              <a:rPr lang="en-US" dirty="0" err="1">
                <a:ea typeface="Calibri"/>
                <a:cs typeface="Calibri"/>
              </a:rPr>
              <a:t>erfaringer</a:t>
            </a:r>
            <a:r>
              <a:rPr lang="en-US" dirty="0">
                <a:ea typeface="Calibri"/>
                <a:cs typeface="Calibri"/>
              </a:rPr>
              <a:t> er </a:t>
            </a:r>
            <a:r>
              <a:rPr lang="en-US" dirty="0" err="1">
                <a:ea typeface="Calibri"/>
                <a:cs typeface="Calibri"/>
              </a:rPr>
              <a:t>begrenset</a:t>
            </a:r>
            <a:r>
              <a:rPr lang="en-US" dirty="0">
                <a:ea typeface="Calibri"/>
                <a:cs typeface="Calibri"/>
              </a:rPr>
              <a:t> (</a:t>
            </a:r>
            <a:r>
              <a:rPr lang="en-US" dirty="0" err="1">
                <a:ea typeface="Calibri"/>
                <a:cs typeface="Calibri"/>
              </a:rPr>
              <a:t>forenklet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prosedyre</a:t>
            </a:r>
            <a:r>
              <a:rPr lang="en-US" dirty="0">
                <a:ea typeface="Calibri"/>
                <a:cs typeface="Calibri"/>
              </a:rPr>
              <a:t>)</a:t>
            </a: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  <a:p>
            <a:r>
              <a:rPr lang="en-US" dirty="0" err="1">
                <a:ea typeface="Calibri"/>
                <a:cs typeface="Calibri"/>
              </a:rPr>
              <a:t>Hvor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kan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norske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innspill</a:t>
            </a:r>
            <a:r>
              <a:rPr lang="en-US" dirty="0">
                <a:ea typeface="Calibri"/>
                <a:cs typeface="Calibri"/>
              </a:rPr>
              <a:t> til JCA </a:t>
            </a:r>
            <a:r>
              <a:rPr lang="en-US" dirty="0" err="1">
                <a:ea typeface="Calibri"/>
                <a:cs typeface="Calibri"/>
              </a:rPr>
              <a:t>komme</a:t>
            </a:r>
            <a:r>
              <a:rPr lang="en-US" dirty="0">
                <a:ea typeface="Calibri"/>
                <a:cs typeface="Calibri"/>
              </a:rPr>
              <a:t>?</a:t>
            </a:r>
          </a:p>
          <a:p>
            <a:r>
              <a:rPr lang="en-US" dirty="0" err="1">
                <a:ea typeface="Calibri"/>
                <a:cs typeface="Calibri"/>
              </a:rPr>
              <a:t>Kliniske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eksperter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i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nasjonal</a:t>
            </a:r>
            <a:r>
              <a:rPr lang="en-US" dirty="0">
                <a:ea typeface="Calibri"/>
                <a:cs typeface="Calibri"/>
              </a:rPr>
              <a:t> PICO – PICO survey</a:t>
            </a:r>
          </a:p>
          <a:p>
            <a:pPr marL="0" indent="0">
              <a:buNone/>
            </a:pPr>
            <a:r>
              <a:rPr lang="en-US" dirty="0">
                <a:ea typeface="Calibri"/>
                <a:cs typeface="Calibri"/>
              </a:rPr>
              <a:t> 	</a:t>
            </a:r>
            <a:r>
              <a:rPr lang="en-US" sz="2200" dirty="0">
                <a:ea typeface="Calibri"/>
                <a:cs typeface="Calibri"/>
              </a:rPr>
              <a:t>- </a:t>
            </a:r>
            <a:r>
              <a:rPr lang="en-US" sz="2200" dirty="0" err="1">
                <a:ea typeface="Calibri"/>
                <a:cs typeface="Calibri"/>
              </a:rPr>
              <a:t>Arbeidsgruppen</a:t>
            </a:r>
            <a:r>
              <a:rPr lang="en-US" sz="2200" dirty="0">
                <a:ea typeface="Calibri"/>
                <a:cs typeface="Calibri"/>
              </a:rPr>
              <a:t> HTAR jobber med </a:t>
            </a:r>
            <a:r>
              <a:rPr lang="en-US" sz="2200" dirty="0" err="1">
                <a:ea typeface="Calibri"/>
                <a:cs typeface="Calibri"/>
              </a:rPr>
              <a:t>prosedyre</a:t>
            </a:r>
            <a:r>
              <a:rPr lang="en-US" sz="2200" dirty="0">
                <a:ea typeface="Calibri"/>
                <a:cs typeface="Calibri"/>
              </a:rPr>
              <a:t> for </a:t>
            </a:r>
            <a:r>
              <a:rPr lang="en-US" sz="2200" dirty="0" err="1">
                <a:ea typeface="Calibri"/>
                <a:cs typeface="Calibri"/>
              </a:rPr>
              <a:t>kliniker</a:t>
            </a:r>
            <a:r>
              <a:rPr lang="en-US" sz="2200" dirty="0">
                <a:ea typeface="Calibri"/>
                <a:cs typeface="Calibri"/>
              </a:rPr>
              <a:t> </a:t>
            </a:r>
            <a:r>
              <a:rPr lang="en-US" sz="2200" dirty="0" err="1">
                <a:ea typeface="Calibri"/>
                <a:cs typeface="Calibri"/>
              </a:rPr>
              <a:t>involvering</a:t>
            </a:r>
            <a:endParaRPr lang="en-US" sz="2200" dirty="0">
              <a:ea typeface="Calibri"/>
              <a:cs typeface="Calibri"/>
            </a:endParaRPr>
          </a:p>
          <a:p>
            <a:r>
              <a:rPr lang="en-US" dirty="0" err="1">
                <a:ea typeface="Calibri"/>
                <a:cs typeface="Calibri"/>
              </a:rPr>
              <a:t>Brukerrepresentanter</a:t>
            </a:r>
            <a:r>
              <a:rPr lang="en-US" dirty="0">
                <a:ea typeface="Calibri"/>
                <a:cs typeface="Calibri"/>
              </a:rPr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10019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F2FF-E2A6-F5F0-7BDF-ADF411455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015" y="-1764"/>
            <a:ext cx="10515600" cy="1325563"/>
          </a:xfrm>
        </p:spPr>
        <p:txBody>
          <a:bodyPr/>
          <a:lstStyle/>
          <a:p>
            <a:r>
              <a:rPr lang="en-US" err="1">
                <a:ea typeface="Calibri Light"/>
                <a:cs typeface="Calibri"/>
              </a:rPr>
              <a:t>Prosess</a:t>
            </a:r>
            <a:r>
              <a:rPr lang="en-US">
                <a:ea typeface="Calibri Light"/>
                <a:cs typeface="Calibri"/>
              </a:rPr>
              <a:t> </a:t>
            </a:r>
            <a:r>
              <a:rPr lang="en-US" err="1">
                <a:ea typeface="Calibri Light"/>
                <a:cs typeface="Calibri"/>
              </a:rPr>
              <a:t>og</a:t>
            </a:r>
            <a:r>
              <a:rPr lang="en-US">
                <a:ea typeface="Calibri Light"/>
                <a:cs typeface="Calibri"/>
              </a:rPr>
              <a:t> </a:t>
            </a:r>
            <a:r>
              <a:rPr lang="en-US" err="1">
                <a:ea typeface="Calibri Light"/>
                <a:cs typeface="Calibri"/>
              </a:rPr>
              <a:t>tidslinjer</a:t>
            </a:r>
            <a:endParaRPr lang="nb-NO" err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7B9AD8-271A-8EAD-8C85-EB063BE00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5" name="Plassholder for innhold 2">
            <a:extLst>
              <a:ext uri="{FF2B5EF4-FFF2-40B4-BE49-F238E27FC236}">
                <a16:creationId xmlns:a16="http://schemas.microsoft.com/office/drawing/2014/main" id="{4C87322F-FEAB-68CD-5AD1-264A4ACDA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185" y="1316496"/>
            <a:ext cx="10509504" cy="474757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nb-NO" b="1" dirty="0">
                <a:ea typeface="Calibri"/>
                <a:cs typeface="Calibri"/>
              </a:rPr>
              <a:t>Felles mål: </a:t>
            </a:r>
            <a:r>
              <a:rPr lang="nb-NO" dirty="0">
                <a:ea typeface="Calibri"/>
                <a:cs typeface="Calibri"/>
              </a:rPr>
              <a:t>korte ned saksbehandlingstiden, og tiden det tar til pasientene får tilgang til nye legemidler.</a:t>
            </a:r>
          </a:p>
          <a:p>
            <a:r>
              <a:rPr lang="nb-NO" dirty="0">
                <a:ea typeface="Calibri"/>
                <a:cs typeface="Calibri"/>
              </a:rPr>
              <a:t>Alle aktører er lovpålagt å ta hensyn til HTAR-forordningen.</a:t>
            </a:r>
          </a:p>
          <a:p>
            <a:r>
              <a:rPr lang="nb-NO" dirty="0">
                <a:ea typeface="Calibri"/>
                <a:cs typeface="Calibri"/>
              </a:rPr>
              <a:t>Innspillene fra LMI lagt fram i heldagsmøtet for Nye metoder i juni.</a:t>
            </a:r>
          </a:p>
          <a:p>
            <a:r>
              <a:rPr lang="nb-NO" dirty="0">
                <a:ea typeface="Calibri"/>
                <a:cs typeface="Calibri"/>
              </a:rPr>
              <a:t>Vi må utnytte fordelene ved HTAR-samarbeidet:</a:t>
            </a:r>
          </a:p>
          <a:p>
            <a:pPr lvl="1"/>
            <a:r>
              <a:rPr lang="nb-NO" dirty="0">
                <a:ea typeface="Calibri"/>
                <a:cs typeface="Calibri"/>
              </a:rPr>
              <a:t>bruke JCA fra Europa direkte inn i norske metodevurderinger.</a:t>
            </a:r>
            <a:endParaRPr lang="nb-NO" dirty="0"/>
          </a:p>
          <a:p>
            <a:pPr lvl="1"/>
            <a:r>
              <a:rPr lang="nb-NO" dirty="0">
                <a:ea typeface="Calibri"/>
                <a:cs typeface="Calibri"/>
              </a:rPr>
              <a:t>få mer presise bestillinger, der også firma bruker europeisk JCA. </a:t>
            </a:r>
          </a:p>
          <a:p>
            <a:r>
              <a:rPr lang="nb-NO" dirty="0">
                <a:ea typeface="Calibri"/>
                <a:cs typeface="Calibri"/>
              </a:rPr>
              <a:t>Unngå dobbeltarbeid. Dette kan på sikt spare ressurser nasjonalt.</a:t>
            </a:r>
          </a:p>
          <a:p>
            <a:r>
              <a:rPr lang="nb-NO" dirty="0">
                <a:ea typeface="Calibri"/>
                <a:cs typeface="Calibri"/>
              </a:rPr>
              <a:t>Effektivisering av interne prosedyrer for saker med JCA</a:t>
            </a:r>
          </a:p>
          <a:p>
            <a:r>
              <a:rPr lang="nb-NO" dirty="0">
                <a:ea typeface="Calibri"/>
                <a:cs typeface="Calibri"/>
              </a:rPr>
              <a:t>Tilpasning av tidslinjer for saker med JCA - felles utfordring med andre land. Etablert nordisk diskusjonsplattform. </a:t>
            </a:r>
          </a:p>
          <a:p>
            <a:r>
              <a:rPr lang="nb-NO" dirty="0">
                <a:ea typeface="Calibri"/>
                <a:cs typeface="Calibri"/>
              </a:rPr>
              <a:t>Vi må teste dette, måle og justere ved behov. Nytt system for alle aktører.  </a:t>
            </a:r>
          </a:p>
        </p:txBody>
      </p:sp>
    </p:spTree>
    <p:extLst>
      <p:ext uri="{BB962C8B-B14F-4D97-AF65-F5344CB8AC3E}">
        <p14:creationId xmlns:p14="http://schemas.microsoft.com/office/powerpoint/2010/main" val="1774916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l: høyre 1">
            <a:extLst>
              <a:ext uri="{FF2B5EF4-FFF2-40B4-BE49-F238E27FC236}">
                <a16:creationId xmlns:a16="http://schemas.microsoft.com/office/drawing/2014/main" id="{BA512A62-1B8E-CBC7-2441-F574630860C0}"/>
              </a:ext>
            </a:extLst>
          </p:cNvPr>
          <p:cNvSpPr/>
          <p:nvPr/>
        </p:nvSpPr>
        <p:spPr>
          <a:xfrm>
            <a:off x="575897" y="2452116"/>
            <a:ext cx="6102350" cy="484632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EMA regulatorisk prosess</a:t>
            </a:r>
            <a:endParaRPr kumimoji="0" lang="nb-NO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3" name="Pil: høyre 2">
            <a:extLst>
              <a:ext uri="{FF2B5EF4-FFF2-40B4-BE49-F238E27FC236}">
                <a16:creationId xmlns:a16="http://schemas.microsoft.com/office/drawing/2014/main" id="{0F98D29B-EB59-73D3-9E19-6AE5B896B087}"/>
              </a:ext>
            </a:extLst>
          </p:cNvPr>
          <p:cNvSpPr/>
          <p:nvPr/>
        </p:nvSpPr>
        <p:spPr>
          <a:xfrm>
            <a:off x="2413000" y="2962763"/>
            <a:ext cx="5479073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HTAR JCA Joint </a:t>
            </a:r>
            <a:r>
              <a:rPr kumimoji="0" lang="nb-NO" sz="20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</a:t>
            </a: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nb-NO" sz="20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assessment</a:t>
            </a:r>
            <a:endParaRPr kumimoji="0" lang="nb-NO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4" name="Pil: ned 3">
            <a:extLst>
              <a:ext uri="{FF2B5EF4-FFF2-40B4-BE49-F238E27FC236}">
                <a16:creationId xmlns:a16="http://schemas.microsoft.com/office/drawing/2014/main" id="{C4532BEA-82AB-30B2-43F7-DA0426871E0A}"/>
              </a:ext>
            </a:extLst>
          </p:cNvPr>
          <p:cNvSpPr/>
          <p:nvPr/>
        </p:nvSpPr>
        <p:spPr>
          <a:xfrm>
            <a:off x="6555685" y="1241558"/>
            <a:ext cx="245123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il: ned 4">
            <a:extLst>
              <a:ext uri="{FF2B5EF4-FFF2-40B4-BE49-F238E27FC236}">
                <a16:creationId xmlns:a16="http://schemas.microsoft.com/office/drawing/2014/main" id="{BD79EE5B-EBD3-2617-E767-A5AC368E0F6C}"/>
              </a:ext>
            </a:extLst>
          </p:cNvPr>
          <p:cNvSpPr/>
          <p:nvPr/>
        </p:nvSpPr>
        <p:spPr>
          <a:xfrm rot="10800000">
            <a:off x="7558415" y="3477435"/>
            <a:ext cx="271135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il: høyre 6">
            <a:extLst>
              <a:ext uri="{FF2B5EF4-FFF2-40B4-BE49-F238E27FC236}">
                <a16:creationId xmlns:a16="http://schemas.microsoft.com/office/drawing/2014/main" id="{23A20D89-CF80-8B01-D5B8-7C6393816F73}"/>
              </a:ext>
            </a:extLst>
          </p:cNvPr>
          <p:cNvSpPr/>
          <p:nvPr/>
        </p:nvSpPr>
        <p:spPr>
          <a:xfrm>
            <a:off x="6162414" y="4555752"/>
            <a:ext cx="4263068" cy="48463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Nasjonal prosess HTA</a:t>
            </a:r>
            <a:endParaRPr kumimoji="0" lang="nb-NO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F512AAE9-CBF9-35AC-7E2A-14E141980092}"/>
              </a:ext>
            </a:extLst>
          </p:cNvPr>
          <p:cNvSpPr txBox="1"/>
          <p:nvPr/>
        </p:nvSpPr>
        <p:spPr>
          <a:xfrm>
            <a:off x="6923370" y="1272760"/>
            <a:ext cx="3244799" cy="707886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Markedsføringstillatelse (MT)</a:t>
            </a:r>
            <a:endParaRPr kumimoji="0" lang="nb-NO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Dag 277</a:t>
            </a:r>
            <a:endParaRPr kumimoji="0" lang="nb-NO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3D06F5C8-5309-A27D-B709-B8DFD7245416}"/>
              </a:ext>
            </a:extLst>
          </p:cNvPr>
          <p:cNvSpPr txBox="1"/>
          <p:nvPr/>
        </p:nvSpPr>
        <p:spPr>
          <a:xfrm>
            <a:off x="7895610" y="3771567"/>
            <a:ext cx="3359509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JCA-rapport 30 dager etter MT</a:t>
            </a:r>
          </a:p>
        </p:txBody>
      </p:sp>
      <p:sp>
        <p:nvSpPr>
          <p:cNvPr id="10" name="Pil: ned 9">
            <a:extLst>
              <a:ext uri="{FF2B5EF4-FFF2-40B4-BE49-F238E27FC236}">
                <a16:creationId xmlns:a16="http://schemas.microsoft.com/office/drawing/2014/main" id="{9734DAEE-0149-CEAD-3FF9-0E66E0A27726}"/>
              </a:ext>
            </a:extLst>
          </p:cNvPr>
          <p:cNvSpPr/>
          <p:nvPr/>
        </p:nvSpPr>
        <p:spPr>
          <a:xfrm>
            <a:off x="1380392" y="1153989"/>
            <a:ext cx="286806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8AF5F621-0D4D-33D5-F153-595DBF6A4381}"/>
              </a:ext>
            </a:extLst>
          </p:cNvPr>
          <p:cNvSpPr txBox="1"/>
          <p:nvPr/>
        </p:nvSpPr>
        <p:spPr>
          <a:xfrm>
            <a:off x="1695420" y="1112834"/>
            <a:ext cx="2235201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Anmodning </a:t>
            </a:r>
            <a:b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Nye metoder</a:t>
            </a:r>
            <a:endParaRPr kumimoji="0" lang="nb-NO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Dag 120 EMA</a:t>
            </a:r>
            <a:endParaRPr kumimoji="0" lang="nb-NO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13" name="Pil: ned 12">
            <a:extLst>
              <a:ext uri="{FF2B5EF4-FFF2-40B4-BE49-F238E27FC236}">
                <a16:creationId xmlns:a16="http://schemas.microsoft.com/office/drawing/2014/main" id="{59A2F1E5-4068-2DB7-5FE5-36190C026159}"/>
              </a:ext>
            </a:extLst>
          </p:cNvPr>
          <p:cNvSpPr/>
          <p:nvPr/>
        </p:nvSpPr>
        <p:spPr>
          <a:xfrm>
            <a:off x="3871308" y="1153989"/>
            <a:ext cx="286806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E0E44313-FC21-7DC7-AA56-10FB788B5097}"/>
              </a:ext>
            </a:extLst>
          </p:cNvPr>
          <p:cNvSpPr txBox="1"/>
          <p:nvPr/>
        </p:nvSpPr>
        <p:spPr>
          <a:xfrm>
            <a:off x="4225790" y="1109921"/>
            <a:ext cx="1938396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Bestilling </a:t>
            </a:r>
            <a:b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Nye metoder </a:t>
            </a:r>
            <a:endParaRPr kumimoji="0" lang="nb-NO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Dag 180</a:t>
            </a:r>
            <a:endParaRPr kumimoji="0" lang="nb-NO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7AEEC7A3-C1E8-49DE-3234-89E2F5078A30}"/>
              </a:ext>
            </a:extLst>
          </p:cNvPr>
          <p:cNvSpPr txBox="1"/>
          <p:nvPr/>
        </p:nvSpPr>
        <p:spPr>
          <a:xfrm>
            <a:off x="7251299" y="5451824"/>
            <a:ext cx="2088264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Start nasjonal HTA</a:t>
            </a:r>
            <a:endParaRPr kumimoji="0" lang="nb-NO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2D665C6-A520-CF54-E293-8D10B1AC74C2}"/>
              </a:ext>
            </a:extLst>
          </p:cNvPr>
          <p:cNvSpPr txBox="1"/>
          <p:nvPr/>
        </p:nvSpPr>
        <p:spPr>
          <a:xfrm>
            <a:off x="1364732" y="248825"/>
            <a:ext cx="9066959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3388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</a:rPr>
              <a:t>Prosess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3388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</a:rPr>
              <a:t> 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3388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</a:rPr>
              <a:t>og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3388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3388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</a:rPr>
              <a:t>tidslinje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3388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</a:rPr>
              <a:t>  </a:t>
            </a:r>
          </a:p>
        </p:txBody>
      </p:sp>
      <p:sp>
        <p:nvSpPr>
          <p:cNvPr id="12" name="Pil: høyre 11">
            <a:extLst>
              <a:ext uri="{FF2B5EF4-FFF2-40B4-BE49-F238E27FC236}">
                <a16:creationId xmlns:a16="http://schemas.microsoft.com/office/drawing/2014/main" id="{2B4D2CDB-275F-5F30-4C86-A45DD6ECA0BB}"/>
              </a:ext>
            </a:extLst>
          </p:cNvPr>
          <p:cNvSpPr/>
          <p:nvPr/>
        </p:nvSpPr>
        <p:spPr>
          <a:xfrm>
            <a:off x="8546495" y="5778641"/>
            <a:ext cx="2438400" cy="39624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l: venstre 14">
            <a:extLst>
              <a:ext uri="{FF2B5EF4-FFF2-40B4-BE49-F238E27FC236}">
                <a16:creationId xmlns:a16="http://schemas.microsoft.com/office/drawing/2014/main" id="{86BD6E7B-A180-7E56-05D4-2FF6EE3190AA}"/>
              </a:ext>
            </a:extLst>
          </p:cNvPr>
          <p:cNvSpPr/>
          <p:nvPr/>
        </p:nvSpPr>
        <p:spPr>
          <a:xfrm>
            <a:off x="5745229" y="5799360"/>
            <a:ext cx="2645664" cy="359664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8623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657611-EBD3-4D36-7639-5B9448AC4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ea typeface="Calibri Light"/>
                <a:cs typeface="Calibri Light"/>
              </a:rPr>
              <a:t>Foreløpige tanker fra arbeidsgruppen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E0B923F-AD2A-C5C6-9E3B-5BDF04E84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ea typeface="Calibri"/>
                <a:cs typeface="Calibri"/>
              </a:rPr>
              <a:t>Likt tidspunkt for anmodning uavhengig av europeisk  eller nasjonal prosess for metoden.</a:t>
            </a:r>
          </a:p>
          <a:p>
            <a:r>
              <a:rPr lang="nb-NO" dirty="0">
                <a:ea typeface="Calibri"/>
                <a:cs typeface="Calibri"/>
              </a:rPr>
              <a:t>Nasjonal prosess metode uten JCA: Anmodning og bestilling følger normal prosess. Ingen endringer.</a:t>
            </a:r>
          </a:p>
          <a:p>
            <a:r>
              <a:rPr lang="nb-NO" dirty="0">
                <a:ea typeface="Calibri"/>
                <a:cs typeface="Calibri"/>
              </a:rPr>
              <a:t>Europeisk prosess metode med JCA: Anmodning som tidligere. Tidspunktet for innsendelse av nasjonal dokumentasjon diskuteres.</a:t>
            </a:r>
            <a:endParaRPr lang="en-US" dirty="0">
              <a:ea typeface="Calibri"/>
              <a:cs typeface="Calibri"/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DMP og arbeidsgruppen jobber med tilpasninger av nasjonale tidslinjer til JCA-prosessen med tanke på effektivisering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 Gjenbruk av JCA i nasjonale metodevurderinger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nb-NO" dirty="0">
                <a:ea typeface="Calibri"/>
                <a:cs typeface="Calibri"/>
              </a:rPr>
              <a:t> Bestilling av tilleggsdokumentasjon</a:t>
            </a:r>
            <a:endParaRPr lang="nb-NO" dirty="0"/>
          </a:p>
          <a:p>
            <a:pPr lvl="1">
              <a:buFont typeface="Courier New" panose="020B0604020202020204" pitchFamily="34" charset="0"/>
              <a:buChar char="o"/>
            </a:pPr>
            <a:endParaRPr lang="nb-NO" dirty="0">
              <a:ea typeface="Calibri"/>
              <a:cs typeface="Calibri"/>
            </a:endParaRPr>
          </a:p>
          <a:p>
            <a:endParaRPr lang="nb-NO" dirty="0">
              <a:ea typeface="Calibri"/>
              <a:cs typeface="Calibri"/>
            </a:endParaRPr>
          </a:p>
          <a:p>
            <a:endParaRPr lang="nb-NO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9451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F2FF-E2A6-F5F0-7BDF-ADF41145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Hvordan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skal</a:t>
            </a:r>
            <a:r>
              <a:rPr lang="en-US" dirty="0">
                <a:cs typeface="Calibri"/>
              </a:rPr>
              <a:t> vi </a:t>
            </a:r>
            <a:r>
              <a:rPr lang="en-US" dirty="0" err="1">
                <a:cs typeface="Calibri"/>
              </a:rPr>
              <a:t>involvere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fagpersoner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brukere</a:t>
            </a:r>
            <a:r>
              <a:rPr lang="en-US" dirty="0">
                <a:cs typeface="Calibri"/>
              </a:rPr>
              <a:t>?</a:t>
            </a:r>
            <a:endParaRPr lang="en-US" dirty="0" err="1">
              <a:ea typeface="Calibri Light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F90C0-D70C-7397-8777-E064BE228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 err="1">
                <a:cs typeface="Calibri"/>
              </a:rPr>
              <a:t>Fagdirektørene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har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bestemt</a:t>
            </a:r>
            <a:r>
              <a:rPr lang="en-US" dirty="0">
                <a:cs typeface="Calibri"/>
              </a:rPr>
              <a:t> at vi </a:t>
            </a:r>
            <a:r>
              <a:rPr lang="en-US" dirty="0" err="1">
                <a:cs typeface="Calibri"/>
              </a:rPr>
              <a:t>bruker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allerede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eksisterende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strukturer</a:t>
            </a:r>
            <a:r>
              <a:rPr lang="en-US" dirty="0">
                <a:cs typeface="Calibri"/>
              </a:rPr>
              <a:t> til å </a:t>
            </a:r>
            <a:r>
              <a:rPr lang="en-US" dirty="0" err="1">
                <a:cs typeface="Calibri"/>
              </a:rPr>
              <a:t>rekruttere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fagpersoner</a:t>
            </a:r>
            <a:r>
              <a:rPr lang="en-US" dirty="0">
                <a:cs typeface="Calibri"/>
              </a:rPr>
              <a:t>.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ea typeface="Calibri"/>
                <a:cs typeface="Calibri"/>
              </a:rPr>
              <a:t>Jobber med </a:t>
            </a:r>
            <a:r>
              <a:rPr lang="en-US" dirty="0" err="1">
                <a:ea typeface="Calibri"/>
                <a:cs typeface="Calibri"/>
              </a:rPr>
              <a:t>prosedyre</a:t>
            </a:r>
            <a:r>
              <a:rPr lang="en-US" dirty="0">
                <a:ea typeface="Calibri"/>
                <a:cs typeface="Calibri"/>
              </a:rPr>
              <a:t> for </a:t>
            </a:r>
            <a:r>
              <a:rPr lang="en-US" dirty="0" err="1">
                <a:ea typeface="Calibri"/>
                <a:cs typeface="Calibri"/>
              </a:rPr>
              <a:t>involvering</a:t>
            </a:r>
            <a:r>
              <a:rPr lang="en-US" dirty="0">
                <a:ea typeface="Calibri"/>
                <a:cs typeface="Calibri"/>
              </a:rPr>
              <a:t> av </a:t>
            </a:r>
            <a:r>
              <a:rPr lang="en-US" dirty="0" err="1">
                <a:ea typeface="Calibri"/>
                <a:cs typeface="Calibri"/>
              </a:rPr>
              <a:t>klinikere</a:t>
            </a:r>
            <a:r>
              <a:rPr lang="en-US" dirty="0">
                <a:ea typeface="Calibri"/>
                <a:cs typeface="Calibri"/>
              </a:rPr>
              <a:t> i </a:t>
            </a:r>
            <a:r>
              <a:rPr lang="en-US" dirty="0" err="1">
                <a:ea typeface="Calibri"/>
                <a:cs typeface="Calibri"/>
              </a:rPr>
              <a:t>nasjonal</a:t>
            </a:r>
            <a:r>
              <a:rPr lang="en-US" dirty="0">
                <a:ea typeface="Calibri"/>
                <a:cs typeface="Calibri"/>
              </a:rPr>
              <a:t> PICO</a:t>
            </a:r>
          </a:p>
          <a:p>
            <a:r>
              <a:rPr lang="en-US" dirty="0">
                <a:ea typeface="Calibri"/>
                <a:cs typeface="Calibri"/>
              </a:rPr>
              <a:t>Vi </a:t>
            </a:r>
            <a:r>
              <a:rPr lang="en-US" dirty="0" err="1">
                <a:ea typeface="Calibri"/>
                <a:cs typeface="Calibri"/>
              </a:rPr>
              <a:t>diskuterer</a:t>
            </a:r>
            <a:r>
              <a:rPr lang="en-US" dirty="0">
                <a:ea typeface="Calibri"/>
                <a:cs typeface="Calibri"/>
              </a:rPr>
              <a:t> </a:t>
            </a:r>
            <a:r>
              <a:rPr lang="en-US" dirty="0" err="1">
                <a:ea typeface="Calibri"/>
                <a:cs typeface="Calibri"/>
              </a:rPr>
              <a:t>hvordan</a:t>
            </a:r>
            <a:r>
              <a:rPr lang="en-US" dirty="0">
                <a:ea typeface="Calibri"/>
                <a:cs typeface="Calibri"/>
              </a:rPr>
              <a:t> vi best </a:t>
            </a:r>
            <a:r>
              <a:rPr lang="en-US" dirty="0" err="1">
                <a:ea typeface="Calibri"/>
                <a:cs typeface="Calibri"/>
              </a:rPr>
              <a:t>mulig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kan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involvere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brukere</a:t>
            </a:r>
            <a:r>
              <a:rPr lang="en-US" dirty="0">
                <a:ea typeface="Calibri"/>
                <a:cs typeface="Calibri"/>
              </a:rPr>
              <a:t>.</a:t>
            </a:r>
          </a:p>
          <a:p>
            <a:pPr lvl="1">
              <a:buFontTx/>
              <a:buChar char="-"/>
            </a:pPr>
            <a:r>
              <a:rPr lang="en-US" dirty="0">
                <a:ea typeface="Calibri"/>
                <a:cs typeface="Calibri"/>
              </a:rPr>
              <a:t>Norsk PICO-</a:t>
            </a:r>
            <a:r>
              <a:rPr lang="en-US" dirty="0" err="1">
                <a:ea typeface="Calibri"/>
                <a:cs typeface="Calibri"/>
              </a:rPr>
              <a:t>innspill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til</a:t>
            </a:r>
            <a:r>
              <a:rPr lang="en-US" dirty="0">
                <a:ea typeface="Calibri"/>
                <a:cs typeface="Calibri"/>
              </a:rPr>
              <a:t> EU</a:t>
            </a:r>
          </a:p>
          <a:p>
            <a:pPr lvl="1">
              <a:buFontTx/>
              <a:buChar char="-"/>
            </a:pPr>
            <a:r>
              <a:rPr lang="en-US" dirty="0" err="1">
                <a:ea typeface="Calibri"/>
                <a:cs typeface="Calibri"/>
              </a:rPr>
              <a:t>Nasjonal</a:t>
            </a:r>
            <a:r>
              <a:rPr lang="en-US" dirty="0">
                <a:ea typeface="Calibri"/>
                <a:cs typeface="Calibri"/>
              </a:rPr>
              <a:t> metodevurdering</a:t>
            </a:r>
          </a:p>
          <a:p>
            <a:pPr lvl="1">
              <a:buFontTx/>
              <a:buChar char="-"/>
            </a:pPr>
            <a:r>
              <a:rPr lang="en-US" dirty="0">
                <a:ea typeface="Calibri"/>
                <a:cs typeface="Calibri"/>
              </a:rPr>
              <a:t>Godt </a:t>
            </a:r>
            <a:r>
              <a:rPr lang="en-US" dirty="0" err="1">
                <a:ea typeface="Calibri"/>
                <a:cs typeface="Calibri"/>
              </a:rPr>
              <a:t>samarbeid</a:t>
            </a:r>
            <a:r>
              <a:rPr lang="en-US" dirty="0">
                <a:ea typeface="Calibri"/>
                <a:cs typeface="Calibri"/>
              </a:rPr>
              <a:t> med </a:t>
            </a:r>
            <a:r>
              <a:rPr lang="en-US" dirty="0" err="1">
                <a:ea typeface="Calibri"/>
                <a:cs typeface="Calibri"/>
              </a:rPr>
              <a:t>brukerrepresentanter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og</a:t>
            </a:r>
            <a:r>
              <a:rPr lang="en-US" dirty="0">
                <a:ea typeface="Calibri"/>
                <a:cs typeface="Calibri"/>
              </a:rPr>
              <a:t> med </a:t>
            </a:r>
            <a:r>
              <a:rPr lang="en-US" dirty="0" err="1">
                <a:ea typeface="Calibri"/>
                <a:cs typeface="Calibri"/>
              </a:rPr>
              <a:t>organisasjoner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br>
              <a:rPr lang="en-US" dirty="0">
                <a:solidFill>
                  <a:srgbClr val="FF0000"/>
                </a:solidFill>
                <a:ea typeface="Calibri" panose="020F0502020204030204"/>
                <a:cs typeface="Calibri"/>
              </a:rPr>
            </a:br>
            <a:r>
              <a:rPr lang="en-US" dirty="0">
                <a:solidFill>
                  <a:srgbClr val="FF0000"/>
                </a:solidFill>
                <a:ea typeface="Calibri" panose="020F0502020204030204"/>
                <a:cs typeface="Calibri"/>
              </a:rPr>
              <a:t>NB! </a:t>
            </a:r>
            <a:r>
              <a:rPr lang="en-US" dirty="0" err="1">
                <a:ea typeface="Calibri" panose="020F0502020204030204"/>
                <a:cs typeface="Calibri"/>
              </a:rPr>
              <a:t>Involvering</a:t>
            </a:r>
            <a:r>
              <a:rPr lang="en-US" dirty="0">
                <a:ea typeface="Calibri" panose="020F0502020204030204"/>
                <a:cs typeface="Calibri"/>
              </a:rPr>
              <a:t> av </a:t>
            </a:r>
            <a:r>
              <a:rPr lang="en-US" dirty="0" err="1">
                <a:ea typeface="Calibri" panose="020F0502020204030204"/>
                <a:cs typeface="Calibri"/>
              </a:rPr>
              <a:t>fagpersoner</a:t>
            </a:r>
            <a:r>
              <a:rPr lang="en-US" dirty="0">
                <a:ea typeface="Calibri" panose="020F0502020204030204"/>
                <a:cs typeface="Calibri"/>
              </a:rPr>
              <a:t> og </a:t>
            </a:r>
            <a:r>
              <a:rPr lang="en-US" dirty="0" err="1">
                <a:ea typeface="Calibri" panose="020F0502020204030204"/>
                <a:cs typeface="Calibri"/>
              </a:rPr>
              <a:t>brukere</a:t>
            </a:r>
            <a:r>
              <a:rPr lang="en-US" dirty="0">
                <a:ea typeface="Calibri" panose="020F0502020204030204"/>
                <a:cs typeface="Calibri"/>
              </a:rPr>
              <a:t> i </a:t>
            </a:r>
            <a:r>
              <a:rPr lang="en-US" dirty="0" err="1">
                <a:ea typeface="Calibri" panose="020F0502020204030204"/>
                <a:cs typeface="Calibri"/>
              </a:rPr>
              <a:t>felles</a:t>
            </a:r>
            <a:r>
              <a:rPr lang="en-US" dirty="0">
                <a:ea typeface="Calibri" panose="020F0502020204030204"/>
                <a:cs typeface="Calibri"/>
              </a:rPr>
              <a:t> </a:t>
            </a:r>
            <a:r>
              <a:rPr lang="en-US" dirty="0" err="1">
                <a:ea typeface="Calibri" panose="020F0502020204030204"/>
                <a:cs typeface="Calibri"/>
              </a:rPr>
              <a:t>europeisk</a:t>
            </a:r>
            <a:r>
              <a:rPr lang="en-US" dirty="0">
                <a:ea typeface="Calibri" panose="020F0502020204030204"/>
                <a:cs typeface="Calibri"/>
              </a:rPr>
              <a:t> JCA </a:t>
            </a:r>
            <a:r>
              <a:rPr lang="en-US" dirty="0" err="1">
                <a:ea typeface="Calibri" panose="020F0502020204030204"/>
                <a:cs typeface="Calibri"/>
              </a:rPr>
              <a:t>foregår</a:t>
            </a:r>
            <a:r>
              <a:rPr lang="en-US" dirty="0">
                <a:ea typeface="Calibri" panose="020F0502020204030204"/>
                <a:cs typeface="Calibri"/>
              </a:rPr>
              <a:t> </a:t>
            </a:r>
            <a:r>
              <a:rPr lang="en-US" dirty="0" err="1">
                <a:ea typeface="Calibri" panose="020F0502020204030204"/>
                <a:cs typeface="Calibri"/>
              </a:rPr>
              <a:t>på</a:t>
            </a:r>
            <a:r>
              <a:rPr lang="en-US" dirty="0">
                <a:ea typeface="Calibri" panose="020F0502020204030204"/>
                <a:cs typeface="Calibri"/>
              </a:rPr>
              <a:t> </a:t>
            </a:r>
            <a:r>
              <a:rPr lang="en-US" dirty="0" err="1">
                <a:ea typeface="Calibri" panose="020F0502020204030204"/>
                <a:cs typeface="Calibri"/>
              </a:rPr>
              <a:t>europeisk</a:t>
            </a:r>
            <a:r>
              <a:rPr lang="en-US" dirty="0">
                <a:ea typeface="Calibri" panose="020F0502020204030204"/>
                <a:cs typeface="Calibri"/>
              </a:rPr>
              <a:t> </a:t>
            </a:r>
            <a:r>
              <a:rPr lang="en-US" dirty="0" err="1">
                <a:ea typeface="Calibri" panose="020F0502020204030204"/>
                <a:cs typeface="Calibri"/>
              </a:rPr>
              <a:t>nivå</a:t>
            </a:r>
            <a:r>
              <a:rPr lang="en-US" dirty="0">
                <a:ea typeface="Calibri" panose="020F0502020204030204"/>
                <a:cs typeface="Calibri"/>
              </a:rPr>
              <a:t>.</a:t>
            </a:r>
          </a:p>
          <a:p>
            <a:pPr marL="0" indent="0">
              <a:buNone/>
            </a:pPr>
            <a:endParaRPr lang="en-US" dirty="0">
              <a:ea typeface="Calibri" panose="020F0502020204030204"/>
              <a:cs typeface="Calibri"/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en-US" dirty="0">
              <a:ea typeface="Calibri" panose="020F0502020204030204"/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 dirty="0"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 dirty="0"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 dirty="0">
              <a:cs typeface="Calibri"/>
            </a:endParaRPr>
          </a:p>
          <a:p>
            <a:endParaRPr lang="en-US" dirty="0">
              <a:ea typeface="Calibri" panose="020F0502020204030204"/>
              <a:cs typeface="Calibri"/>
            </a:endParaRPr>
          </a:p>
          <a:p>
            <a:endParaRPr lang="en-US" dirty="0">
              <a:ea typeface="Calibri" panose="020F0502020204030204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7B9AD8-271A-8EAD-8C85-EB063BE00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7D7A59-36E2-48B9-B146-C1E59501F63F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33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338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2453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094E40-2FA3-4BE2-257E-E44D54E54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89577" cy="1368371"/>
          </a:xfrm>
        </p:spPr>
        <p:txBody>
          <a:bodyPr/>
          <a:lstStyle/>
          <a:p>
            <a:r>
              <a:rPr lang="nb-NO" dirty="0"/>
              <a:t>Orientering fra Nye metoder og DMP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08ACA04-0AC8-1620-62FF-C8942E75D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3200" dirty="0" err="1"/>
              <a:t>Hvordan</a:t>
            </a:r>
            <a:r>
              <a:rPr lang="en-US" sz="3200" dirty="0"/>
              <a:t> er Nye </a:t>
            </a:r>
            <a:r>
              <a:rPr lang="en-US" sz="3200" dirty="0" err="1"/>
              <a:t>metoder</a:t>
            </a:r>
            <a:r>
              <a:rPr lang="en-US" sz="3200" dirty="0"/>
              <a:t> og </a:t>
            </a:r>
            <a:r>
              <a:rPr lang="en-US" sz="3200" dirty="0" err="1"/>
              <a:t>aktørene</a:t>
            </a:r>
            <a:r>
              <a:rPr lang="en-US" sz="3200" dirty="0"/>
              <a:t> </a:t>
            </a:r>
            <a:r>
              <a:rPr lang="en-US" sz="3200" dirty="0" err="1"/>
              <a:t>involvert</a:t>
            </a:r>
            <a:r>
              <a:rPr lang="en-US" sz="3200" dirty="0"/>
              <a:t> i den </a:t>
            </a:r>
            <a:r>
              <a:rPr lang="en-US" sz="3200" dirty="0" err="1"/>
              <a:t>europeiske</a:t>
            </a:r>
            <a:r>
              <a:rPr lang="en-US" sz="3200" dirty="0"/>
              <a:t> </a:t>
            </a:r>
            <a:r>
              <a:rPr lang="en-US" sz="3200" dirty="0" err="1"/>
              <a:t>prosessen</a:t>
            </a:r>
            <a:r>
              <a:rPr lang="en-US" sz="3200" dirty="0"/>
              <a:t> for </a:t>
            </a:r>
            <a:r>
              <a:rPr lang="en-US" sz="3200" dirty="0" err="1"/>
              <a:t>ny</a:t>
            </a:r>
            <a:r>
              <a:rPr lang="en-US" sz="3200" dirty="0"/>
              <a:t> HTAR? </a:t>
            </a:r>
            <a:endParaRPr lang="nb-NO" sz="3200" dirty="0">
              <a:cs typeface="Calibri"/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sz="3200" dirty="0"/>
              <a:t>Status </a:t>
            </a:r>
            <a:r>
              <a:rPr lang="en-US" sz="3200" dirty="0" err="1"/>
              <a:t>fra</a:t>
            </a:r>
            <a:r>
              <a:rPr lang="en-US" sz="3200" dirty="0"/>
              <a:t> </a:t>
            </a:r>
            <a:r>
              <a:rPr lang="en-US" sz="3200" dirty="0" err="1"/>
              <a:t>arbeidsgruppa</a:t>
            </a:r>
            <a:r>
              <a:rPr lang="en-US" sz="3200" dirty="0"/>
              <a:t> om </a:t>
            </a:r>
            <a:r>
              <a:rPr lang="en-US" sz="3200" dirty="0" err="1"/>
              <a:t>hva</a:t>
            </a:r>
            <a:r>
              <a:rPr lang="en-US" sz="3200" dirty="0"/>
              <a:t> vi jobber med og </a:t>
            </a:r>
            <a:r>
              <a:rPr lang="en-US" sz="3200" dirty="0" err="1"/>
              <a:t>hvordan</a:t>
            </a:r>
            <a:r>
              <a:rPr lang="en-US" sz="3200" dirty="0"/>
              <a:t> </a:t>
            </a:r>
            <a:r>
              <a:rPr lang="en-US" sz="3200" dirty="0" err="1"/>
              <a:t>prosessen</a:t>
            </a:r>
            <a:r>
              <a:rPr lang="en-US" sz="3200" dirty="0"/>
              <a:t> </a:t>
            </a:r>
            <a:r>
              <a:rPr lang="en-US" sz="3200" dirty="0" err="1"/>
              <a:t>vil</a:t>
            </a:r>
            <a:r>
              <a:rPr lang="en-US" sz="3200" dirty="0"/>
              <a:t> </a:t>
            </a:r>
            <a:r>
              <a:rPr lang="en-US" sz="3200" dirty="0" err="1"/>
              <a:t>være</a:t>
            </a:r>
            <a:r>
              <a:rPr lang="en-US" sz="3200" dirty="0"/>
              <a:t> </a:t>
            </a:r>
            <a:r>
              <a:rPr lang="en-US" sz="3200" dirty="0" err="1"/>
              <a:t>fram</a:t>
            </a:r>
            <a:r>
              <a:rPr lang="en-US" sz="3200" dirty="0"/>
              <a:t> </a:t>
            </a:r>
            <a:r>
              <a:rPr lang="en-US" sz="3200" dirty="0" err="1"/>
              <a:t>til</a:t>
            </a:r>
            <a:r>
              <a:rPr lang="en-US" sz="3200" dirty="0"/>
              <a:t> </a:t>
            </a:r>
            <a:r>
              <a:rPr lang="en-US" sz="3200" dirty="0" err="1"/>
              <a:t>januar</a:t>
            </a:r>
            <a:r>
              <a:rPr lang="en-US" sz="3200" dirty="0"/>
              <a:t> 2025. 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en-US" sz="3200" dirty="0" err="1"/>
              <a:t>Kort</a:t>
            </a:r>
            <a:r>
              <a:rPr lang="en-US" sz="3200" dirty="0"/>
              <a:t> om </a:t>
            </a:r>
            <a:r>
              <a:rPr lang="en-US" sz="3200" dirty="0" err="1"/>
              <a:t>prøve</a:t>
            </a:r>
            <a:r>
              <a:rPr lang="en-US" sz="3200" dirty="0"/>
              <a:t>-PICO. </a:t>
            </a:r>
            <a:endParaRPr lang="en-US" sz="3200" dirty="0">
              <a:ea typeface="Calibri" panose="020F0502020204030204"/>
              <a:cs typeface="Calibri" panose="020F0502020204030204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nb-NO" sz="3200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35731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B3EDB2-70C3-07D3-E217-E56AD9F53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Nye </a:t>
            </a:r>
            <a:r>
              <a:rPr lang="en-US" err="1"/>
              <a:t>metoder</a:t>
            </a:r>
            <a:r>
              <a:rPr lang="en-US"/>
              <a:t> </a:t>
            </a:r>
            <a:r>
              <a:rPr lang="en-US" err="1"/>
              <a:t>og</a:t>
            </a:r>
            <a:r>
              <a:rPr lang="en-US"/>
              <a:t> HTAR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03B9B4F-BCD6-49E4-FB15-6D6B690AD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89" y="1712736"/>
            <a:ext cx="10515600" cy="435133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nb-NO">
                <a:ea typeface="Calibri"/>
                <a:cs typeface="Calibri"/>
              </a:rPr>
              <a:t>Fra 12. januar 2025 skal Norge delta i felles europeiske metodevurderinger av utvalgte legemidler og medisinsk utstyr.</a:t>
            </a:r>
          </a:p>
          <a:p>
            <a:r>
              <a:rPr lang="nb-NO">
                <a:ea typeface="Calibri"/>
                <a:cs typeface="Calibri"/>
              </a:rPr>
              <a:t>I 2025 settes det i gang rundt 25 europeiske metodevurderinger (</a:t>
            </a:r>
            <a:r>
              <a:rPr lang="nb-NO" sz="2900">
                <a:ea typeface="Calibri" panose="020F0502020204030204"/>
                <a:cs typeface="Calibri" panose="020F0502020204030204"/>
              </a:rPr>
              <a:t>Joint </a:t>
            </a:r>
            <a:r>
              <a:rPr lang="nb-NO" sz="2900" err="1">
                <a:ea typeface="Calibri" panose="020F0502020204030204"/>
                <a:cs typeface="Calibri" panose="020F0502020204030204"/>
              </a:rPr>
              <a:t>Clinical</a:t>
            </a:r>
            <a:r>
              <a:rPr lang="nb-NO" sz="2900">
                <a:ea typeface="Calibri" panose="020F0502020204030204"/>
                <a:cs typeface="Calibri" panose="020F0502020204030204"/>
              </a:rPr>
              <a:t> </a:t>
            </a:r>
            <a:r>
              <a:rPr lang="nb-NO" sz="2900" err="1">
                <a:ea typeface="Calibri" panose="020F0502020204030204"/>
                <a:cs typeface="Calibri" panose="020F0502020204030204"/>
              </a:rPr>
              <a:t>Assessment</a:t>
            </a:r>
            <a:r>
              <a:rPr lang="nb-NO" sz="2900">
                <a:ea typeface="Calibri" panose="020F0502020204030204"/>
                <a:cs typeface="Calibri" panose="020F0502020204030204"/>
              </a:rPr>
              <a:t>, </a:t>
            </a:r>
            <a:r>
              <a:rPr lang="nb-NO">
                <a:ea typeface="Calibri" panose="020F0502020204030204"/>
                <a:cs typeface="Calibri" panose="020F0502020204030204"/>
              </a:rPr>
              <a:t>JCA). Det er begrenset til metodevurdering av kreftlegemidler og avanserte terapier. </a:t>
            </a:r>
            <a:endParaRPr lang="nb-NO"/>
          </a:p>
          <a:p>
            <a:r>
              <a:rPr lang="nb-NO">
                <a:ea typeface="Calibri"/>
                <a:cs typeface="Calibri"/>
              </a:rPr>
              <a:t>De første metodevurderingene er ventet fjerde kvartal 2025. </a:t>
            </a:r>
          </a:p>
          <a:p>
            <a:r>
              <a:rPr lang="nb-NO">
                <a:ea typeface="Calibri"/>
                <a:cs typeface="Calibri"/>
              </a:rPr>
              <a:t>Vurderingene for medisinsk utstyr er planlagt å starte i 2026.</a:t>
            </a:r>
            <a:endParaRPr lang="nb-NO"/>
          </a:p>
          <a:p>
            <a:r>
              <a:rPr lang="nb-NO">
                <a:ea typeface="Calibri"/>
                <a:cs typeface="Calibri"/>
              </a:rPr>
              <a:t>Fra januar 2028 inkluderes legemidler for sjeldne sykdommer. </a:t>
            </a:r>
          </a:p>
          <a:p>
            <a:r>
              <a:rPr lang="nb-NO">
                <a:ea typeface="Calibri"/>
                <a:cs typeface="Calibri"/>
              </a:rPr>
              <a:t>Fra 2030 skal alle legemidler inkluderes - i tillegg til definerte typer for medisinsk utstyr.</a:t>
            </a:r>
          </a:p>
          <a:p>
            <a:endParaRPr lang="nb-NO">
              <a:ea typeface="Calibri"/>
              <a:cs typeface="Calibri"/>
            </a:endParaRPr>
          </a:p>
          <a:p>
            <a:pPr marL="0" indent="0">
              <a:buNone/>
            </a:pPr>
            <a:endParaRPr lang="nb-NO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49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C3F8D-B476-85DC-8CE1-565F48B97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179" y="-3843"/>
            <a:ext cx="10515600" cy="1325563"/>
          </a:xfrm>
        </p:spPr>
        <p:txBody>
          <a:bodyPr>
            <a:normAutofit/>
          </a:bodyPr>
          <a:lstStyle/>
          <a:p>
            <a:r>
              <a:rPr lang="en-US" err="1">
                <a:cs typeface="Calibri"/>
              </a:rPr>
              <a:t>Norges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representasjon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i</a:t>
            </a:r>
            <a:r>
              <a:rPr lang="en-US">
                <a:cs typeface="Calibri"/>
              </a:rPr>
              <a:t> HTAR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4F1E57-B34F-C2F8-998F-2146E8A01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dirty="0" smtClean="0"/>
              <a:pPr/>
              <a:t>4</a:t>
            </a:fld>
            <a:endParaRPr lang="en-US"/>
          </a:p>
        </p:txBody>
      </p:sp>
      <p:sp>
        <p:nvSpPr>
          <p:cNvPr id="5" name="Rektangel: avrundede hjørner 4">
            <a:extLst>
              <a:ext uri="{FF2B5EF4-FFF2-40B4-BE49-F238E27FC236}">
                <a16:creationId xmlns:a16="http://schemas.microsoft.com/office/drawing/2014/main" id="{059896F2-5FE5-4162-37F2-2B731866421A}"/>
              </a:ext>
            </a:extLst>
          </p:cNvPr>
          <p:cNvSpPr/>
          <p:nvPr/>
        </p:nvSpPr>
        <p:spPr>
          <a:xfrm>
            <a:off x="529887" y="1099411"/>
            <a:ext cx="5818661" cy="346887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HTA Coordination Group (HTACG) </a:t>
            </a:r>
            <a:br>
              <a:rPr lang="en-US" sz="2400" dirty="0">
                <a:latin typeface="Calibri"/>
                <a:ea typeface="Cambria"/>
                <a:cs typeface="Calibri"/>
              </a:rPr>
            </a:br>
            <a:endParaRPr lang="en-US" sz="2400" dirty="0">
              <a:solidFill>
                <a:schemeClr val="bg1"/>
              </a:solidFill>
              <a:latin typeface="Calibri"/>
              <a:ea typeface="Cambria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Åtte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navngitte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representanter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fra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 DMP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og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 RHF-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ene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. Fire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medlemmer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og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 fire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vararepresentanter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Fagdirektørene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 er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representert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i</a:t>
            </a:r>
            <a:br>
              <a:rPr lang="en-US" sz="2000" dirty="0">
                <a:latin typeface="Calibri"/>
                <a:ea typeface="Cambria"/>
                <a:cs typeface="Calibri"/>
              </a:rPr>
            </a:b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Utstyr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 – Helse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Midt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, Helse Nord 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vara</a:t>
            </a:r>
            <a:br>
              <a:rPr lang="en-US" sz="2000" dirty="0">
                <a:latin typeface="Calibri"/>
                <a:ea typeface="Cambria"/>
                <a:cs typeface="Calibri"/>
              </a:rPr>
            </a:b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Legemidler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 - Helse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Sør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-Øst, Helse Vest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vara</a:t>
            </a:r>
            <a:endParaRPr lang="en-US" sz="2000" dirty="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To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representanter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fra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 Nye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metoder-sekretariatet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 og Helse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Midt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 er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vara</a:t>
            </a:r>
            <a:r>
              <a:rPr lang="en-US" sz="2000" dirty="0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 for </a:t>
            </a:r>
            <a:r>
              <a:rPr lang="en-US" sz="2000" dirty="0" err="1">
                <a:solidFill>
                  <a:schemeClr val="bg1"/>
                </a:solidFill>
                <a:latin typeface="Calibri"/>
                <a:ea typeface="Cambria"/>
                <a:cs typeface="Calibri"/>
              </a:rPr>
              <a:t>fagdirektørene</a:t>
            </a:r>
            <a:endParaRPr lang="en-US" sz="2000" dirty="0">
              <a:solidFill>
                <a:schemeClr val="bg1"/>
              </a:solidFill>
              <a:ea typeface="Cambria"/>
              <a:cs typeface="Calibri"/>
            </a:endParaRPr>
          </a:p>
        </p:txBody>
      </p:sp>
      <p:sp>
        <p:nvSpPr>
          <p:cNvPr id="7" name="Rektangel: avrundede hjørner 6">
            <a:extLst>
              <a:ext uri="{FF2B5EF4-FFF2-40B4-BE49-F238E27FC236}">
                <a16:creationId xmlns:a16="http://schemas.microsoft.com/office/drawing/2014/main" id="{6D71F0D5-EC45-D448-6BC6-10AF2630292B}"/>
              </a:ext>
            </a:extLst>
          </p:cNvPr>
          <p:cNvSpPr/>
          <p:nvPr/>
        </p:nvSpPr>
        <p:spPr>
          <a:xfrm>
            <a:off x="1246040" y="4703755"/>
            <a:ext cx="9864043" cy="153142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b="1">
                <a:latin typeface="Calibri"/>
                <a:ea typeface="Cambria"/>
                <a:cs typeface="Calibri"/>
              </a:rPr>
              <a:t>Comitology 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>
                <a:latin typeface="Calibri"/>
                <a:ea typeface="Cambria"/>
                <a:cs typeface="Calibri"/>
              </a:rPr>
              <a:t>HOD </a:t>
            </a:r>
            <a:r>
              <a:rPr lang="en-US" sz="2000" err="1">
                <a:latin typeface="Calibri"/>
                <a:ea typeface="Cambria"/>
                <a:cs typeface="Calibri"/>
              </a:rPr>
              <a:t>og</a:t>
            </a:r>
            <a:r>
              <a:rPr lang="en-US" sz="2000">
                <a:latin typeface="Calibri"/>
                <a:ea typeface="Cambria"/>
                <a:cs typeface="Calibri"/>
              </a:rPr>
              <a:t> DMP med her.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>
                <a:latin typeface="Calibri"/>
                <a:ea typeface="Cambria"/>
                <a:cs typeface="Calibri"/>
              </a:rPr>
              <a:t>Lager </a:t>
            </a:r>
            <a:r>
              <a:rPr lang="en-US" sz="2000" err="1">
                <a:latin typeface="Calibri"/>
                <a:ea typeface="Cambria"/>
                <a:cs typeface="Calibri"/>
              </a:rPr>
              <a:t>gjennomføringsrettsakter</a:t>
            </a:r>
            <a:r>
              <a:rPr lang="en-US" sz="2000">
                <a:latin typeface="Calibri"/>
                <a:ea typeface="Cambria"/>
                <a:cs typeface="Calibri"/>
              </a:rPr>
              <a:t>, </a:t>
            </a:r>
            <a:r>
              <a:rPr lang="en-US" sz="2000" err="1">
                <a:latin typeface="Calibri"/>
                <a:ea typeface="Cambria"/>
                <a:cs typeface="Calibri"/>
              </a:rPr>
              <a:t>som</a:t>
            </a:r>
            <a:r>
              <a:rPr lang="en-US" sz="2000">
                <a:latin typeface="Calibri"/>
                <a:ea typeface="Cambria"/>
                <a:cs typeface="Calibri"/>
              </a:rPr>
              <a:t> </a:t>
            </a:r>
            <a:r>
              <a:rPr lang="en-US" sz="2000" err="1">
                <a:latin typeface="Calibri"/>
                <a:ea typeface="Cambria"/>
                <a:cs typeface="Calibri"/>
              </a:rPr>
              <a:t>vil</a:t>
            </a:r>
            <a:r>
              <a:rPr lang="en-US" sz="2000">
                <a:latin typeface="Calibri"/>
                <a:ea typeface="Cambria"/>
                <a:cs typeface="Calibri"/>
              </a:rPr>
              <a:t> </a:t>
            </a:r>
            <a:r>
              <a:rPr lang="en-US" sz="2000" err="1">
                <a:latin typeface="Calibri"/>
                <a:ea typeface="Cambria"/>
                <a:cs typeface="Calibri"/>
              </a:rPr>
              <a:t>si</a:t>
            </a:r>
            <a:r>
              <a:rPr lang="en-US" sz="2000">
                <a:latin typeface="Calibri"/>
                <a:ea typeface="Cambria"/>
                <a:cs typeface="Calibri"/>
              </a:rPr>
              <a:t> </a:t>
            </a:r>
            <a:r>
              <a:rPr lang="en-US" sz="2000" err="1">
                <a:latin typeface="Calibri"/>
                <a:ea typeface="Cambria"/>
                <a:cs typeface="Calibri"/>
              </a:rPr>
              <a:t>regler</a:t>
            </a:r>
            <a:r>
              <a:rPr lang="en-US" sz="2000">
                <a:latin typeface="Calibri"/>
                <a:ea typeface="Cambria"/>
                <a:cs typeface="Calibri"/>
              </a:rPr>
              <a:t>, </a:t>
            </a:r>
            <a:r>
              <a:rPr lang="en-US" sz="2000" err="1">
                <a:latin typeface="Calibri"/>
                <a:ea typeface="Cambria"/>
                <a:cs typeface="Calibri"/>
              </a:rPr>
              <a:t>presiseringer</a:t>
            </a:r>
            <a:r>
              <a:rPr lang="en-US" sz="2000">
                <a:latin typeface="Calibri"/>
                <a:ea typeface="Cambria"/>
                <a:cs typeface="Calibri"/>
              </a:rPr>
              <a:t> </a:t>
            </a:r>
            <a:r>
              <a:rPr lang="en-US" sz="2000" err="1">
                <a:latin typeface="Calibri"/>
                <a:ea typeface="Cambria"/>
                <a:cs typeface="Calibri"/>
              </a:rPr>
              <a:t>og</a:t>
            </a:r>
            <a:r>
              <a:rPr lang="en-US" sz="2000">
                <a:latin typeface="Calibri"/>
                <a:ea typeface="Cambria"/>
                <a:cs typeface="Calibri"/>
              </a:rPr>
              <a:t> </a:t>
            </a:r>
            <a:r>
              <a:rPr lang="en-US" sz="2000" err="1">
                <a:latin typeface="Calibri"/>
                <a:ea typeface="Cambria"/>
                <a:cs typeface="Calibri"/>
              </a:rPr>
              <a:t>forskrifter</a:t>
            </a:r>
            <a:r>
              <a:rPr lang="en-US" sz="2000">
                <a:latin typeface="Calibri"/>
                <a:ea typeface="Cambria"/>
                <a:cs typeface="Calibri"/>
              </a:rPr>
              <a:t> for HTAR.</a:t>
            </a:r>
            <a:endParaRPr lang="nb-NO" sz="2000"/>
          </a:p>
        </p:txBody>
      </p:sp>
      <p:sp>
        <p:nvSpPr>
          <p:cNvPr id="3" name="Rektangel: avrundede hjørner 2">
            <a:extLst>
              <a:ext uri="{FF2B5EF4-FFF2-40B4-BE49-F238E27FC236}">
                <a16:creationId xmlns:a16="http://schemas.microsoft.com/office/drawing/2014/main" id="{54260386-520C-3301-B489-5EBE50446B0F}"/>
              </a:ext>
            </a:extLst>
          </p:cNvPr>
          <p:cNvSpPr/>
          <p:nvPr/>
        </p:nvSpPr>
        <p:spPr>
          <a:xfrm>
            <a:off x="6410301" y="1084563"/>
            <a:ext cx="5412944" cy="349014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 rtl="0"/>
            <a:r>
              <a:rPr lang="en-US" sz="2400" b="1" baseline="0" dirty="0">
                <a:solidFill>
                  <a:srgbClr val="FFFFFF"/>
                </a:solidFill>
                <a:latin typeface="Calibri"/>
                <a:ea typeface="Segoe UI"/>
                <a:cs typeface="Segoe UI"/>
              </a:rPr>
              <a:t>HTACG </a:t>
            </a:r>
            <a:r>
              <a:rPr lang="en-US" sz="2400" b="1" baseline="0" dirty="0" err="1">
                <a:solidFill>
                  <a:srgbClr val="FFFFFF"/>
                </a:solidFill>
                <a:latin typeface="Calibri"/>
                <a:ea typeface="Segoe UI"/>
                <a:cs typeface="Segoe UI"/>
              </a:rPr>
              <a:t>arbeidsgrupper</a:t>
            </a:r>
            <a:r>
              <a:rPr lang="en-US" sz="2400" b="1" baseline="0" dirty="0">
                <a:solidFill>
                  <a:srgbClr val="FFFFFF"/>
                </a:solidFill>
                <a:latin typeface="Calibri"/>
                <a:ea typeface="Segoe UI"/>
                <a:cs typeface="Segoe UI"/>
              </a:rPr>
              <a:t> (subgroups)</a:t>
            </a:r>
            <a:r>
              <a:rPr lang="en-US" sz="2400" dirty="0">
                <a:latin typeface="Calibri"/>
                <a:ea typeface="Segoe UI"/>
                <a:cs typeface="Segoe UI"/>
              </a:rPr>
              <a:t>​</a:t>
            </a:r>
            <a:br>
              <a:rPr lang="en-US" sz="2400" dirty="0">
                <a:latin typeface="Calibri"/>
                <a:ea typeface="Segoe UI"/>
                <a:cs typeface="Segoe UI"/>
              </a:rPr>
            </a:br>
            <a:r>
              <a:rPr lang="en-US" sz="2400" dirty="0">
                <a:latin typeface="Calibri"/>
                <a:ea typeface="Segoe UI"/>
                <a:cs typeface="Segoe UI"/>
              </a:rPr>
              <a:t>​</a:t>
            </a:r>
          </a:p>
          <a:p>
            <a:pPr marL="285750" indent="-285750">
              <a:buFont typeface="Arial,Sans-Serif"/>
              <a:buChar char="•"/>
            </a:pPr>
            <a:r>
              <a:rPr lang="en-US" sz="2000" baseline="0" dirty="0">
                <a:solidFill>
                  <a:srgbClr val="FFFFFF"/>
                </a:solidFill>
                <a:latin typeface="Calibri"/>
                <a:ea typeface="Arial"/>
                <a:cs typeface="Arial"/>
              </a:rPr>
              <a:t>Fire </a:t>
            </a:r>
            <a:r>
              <a:rPr lang="en-US" sz="2000" baseline="0" dirty="0" err="1">
                <a:solidFill>
                  <a:srgbClr val="FFFFFF"/>
                </a:solidFill>
                <a:latin typeface="Calibri"/>
                <a:ea typeface="Arial"/>
                <a:cs typeface="Arial"/>
              </a:rPr>
              <a:t>grupper</a:t>
            </a:r>
            <a:r>
              <a:rPr lang="en-US" sz="2000" baseline="0" dirty="0">
                <a:solidFill>
                  <a:srgbClr val="FFFFFF"/>
                </a:solidFill>
                <a:latin typeface="Calibri"/>
                <a:ea typeface="Arial"/>
                <a:cs typeface="Arial"/>
              </a:rPr>
              <a:t>: </a:t>
            </a:r>
            <a:br>
              <a:rPr lang="en-US" sz="2000" dirty="0">
                <a:solidFill>
                  <a:srgbClr val="FFFFFF"/>
                </a:solidFill>
                <a:latin typeface="Calibri"/>
                <a:ea typeface="Arial"/>
                <a:cs typeface="Arial"/>
              </a:rPr>
            </a:br>
            <a:r>
              <a:rPr lang="en-US" sz="2000" baseline="0" dirty="0">
                <a:solidFill>
                  <a:srgbClr val="FFFFFF"/>
                </a:solidFill>
                <a:latin typeface="Calibri"/>
                <a:ea typeface="Arial"/>
                <a:cs typeface="Arial"/>
              </a:rPr>
              <a:t>Emerging Health Technologies, Methodology, Joint Scientific Consultation, Joint Clinical Assessment.</a:t>
            </a:r>
            <a:r>
              <a:rPr lang="en-US" sz="2000" dirty="0">
                <a:latin typeface="Calibri"/>
                <a:ea typeface="Arial"/>
                <a:cs typeface="Arial"/>
              </a:rPr>
              <a:t>​</a:t>
            </a:r>
          </a:p>
          <a:p>
            <a:pPr marL="285750" indent="-285750">
              <a:buFont typeface="Arial,Sans-Serif"/>
              <a:buChar char="•"/>
            </a:pPr>
            <a:r>
              <a:rPr lang="en-US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DMP er med </a:t>
            </a:r>
            <a:r>
              <a:rPr lang="en-US" sz="2000" dirty="0" err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i</a:t>
            </a:r>
            <a:r>
              <a:rPr lang="en-US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 alle </a:t>
            </a:r>
            <a:r>
              <a:rPr lang="en-US" sz="2000" dirty="0" err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arbeidsgruppene</a:t>
            </a:r>
            <a:r>
              <a:rPr lang="en-US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2000" dirty="0" err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i</a:t>
            </a:r>
            <a:r>
              <a:rPr lang="en-US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 HTACG, </a:t>
            </a:r>
            <a:r>
              <a:rPr lang="en-US" sz="2000" dirty="0" err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både</a:t>
            </a:r>
            <a:r>
              <a:rPr lang="en-US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2000" dirty="0" err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i</a:t>
            </a:r>
            <a:r>
              <a:rPr lang="en-US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2000" dirty="0" err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legemiddel</a:t>
            </a:r>
            <a:r>
              <a:rPr lang="en-US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2000" dirty="0" err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og</a:t>
            </a:r>
            <a:r>
              <a:rPr lang="en-US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2000" dirty="0" err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medisinsk</a:t>
            </a:r>
            <a:r>
              <a:rPr lang="en-US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 </a:t>
            </a:r>
            <a:r>
              <a:rPr lang="en-US" sz="2000" dirty="0" err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utstyr</a:t>
            </a:r>
            <a:r>
              <a:rPr lang="en-US" sz="20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.</a:t>
            </a:r>
            <a:endParaRPr lang="en-US" sz="2000" dirty="0">
              <a:solidFill>
                <a:srgbClr val="FFFFFF"/>
              </a:solidFill>
              <a:latin typeface="Calibri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2713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: avrundede hjørner 4">
            <a:extLst>
              <a:ext uri="{FF2B5EF4-FFF2-40B4-BE49-F238E27FC236}">
                <a16:creationId xmlns:a16="http://schemas.microsoft.com/office/drawing/2014/main" id="{576AD575-FF48-39D6-AD20-0B47075374A5}"/>
              </a:ext>
            </a:extLst>
          </p:cNvPr>
          <p:cNvSpPr/>
          <p:nvPr/>
        </p:nvSpPr>
        <p:spPr>
          <a:xfrm>
            <a:off x="1037155" y="1728592"/>
            <a:ext cx="9705473" cy="435810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1990060" y="416405"/>
            <a:ext cx="8229600" cy="1143000"/>
          </a:xfrm>
        </p:spPr>
        <p:txBody>
          <a:bodyPr/>
          <a:lstStyle/>
          <a:p>
            <a:r>
              <a:rPr lang="en-US">
                <a:cs typeface="Calibri"/>
              </a:rPr>
              <a:t>HTAR inn </a:t>
            </a:r>
            <a:r>
              <a:rPr lang="en-US" err="1">
                <a:cs typeface="Calibri"/>
              </a:rPr>
              <a:t>i</a:t>
            </a:r>
            <a:r>
              <a:rPr lang="en-US">
                <a:cs typeface="Calibri"/>
              </a:rPr>
              <a:t> Nye </a:t>
            </a:r>
            <a:r>
              <a:rPr lang="en-US" err="1">
                <a:cs typeface="Calibri"/>
              </a:rPr>
              <a:t>metoder</a:t>
            </a:r>
            <a:r>
              <a:rPr lang="en-US">
                <a:cs typeface="Calibri"/>
              </a:rPr>
              <a:t> 2024</a:t>
            </a:r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544" y="6465570"/>
            <a:ext cx="1293992" cy="14668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627555D-8474-D1A6-0390-5DF17E6D3D51}"/>
              </a:ext>
            </a:extLst>
          </p:cNvPr>
          <p:cNvSpPr txBox="1"/>
          <p:nvPr/>
        </p:nvSpPr>
        <p:spPr>
          <a:xfrm>
            <a:off x="1569684" y="1728455"/>
            <a:ext cx="4525624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lvl="1"/>
            <a:r>
              <a:rPr lang="nb-NO" sz="2800">
                <a:solidFill>
                  <a:schemeClr val="bg1"/>
                </a:solidFill>
                <a:cs typeface="Arial"/>
              </a:rPr>
              <a:t>DMP</a:t>
            </a:r>
            <a:endParaRPr lang="nb-NO" sz="2800">
              <a:solidFill>
                <a:schemeClr val="bg1"/>
              </a:solidFill>
              <a:ea typeface="Calibri"/>
              <a:cs typeface="Arial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b-NO" sz="2800">
                <a:solidFill>
                  <a:schemeClr val="bg1"/>
                </a:solidFill>
                <a:cs typeface="Arial"/>
              </a:rPr>
              <a:t>Krystyna </a:t>
            </a:r>
            <a:r>
              <a:rPr lang="nb-NO" sz="2800" err="1">
                <a:solidFill>
                  <a:schemeClr val="bg1"/>
                </a:solidFill>
                <a:cs typeface="Arial"/>
              </a:rPr>
              <a:t>Hviding</a:t>
            </a:r>
            <a:endParaRPr lang="nb-NO" sz="2800">
              <a:solidFill>
                <a:schemeClr val="bg1"/>
              </a:solidFill>
              <a:ea typeface="Calibri"/>
              <a:cs typeface="Arial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b-NO" sz="2800">
                <a:solidFill>
                  <a:schemeClr val="bg1"/>
                </a:solidFill>
                <a:cs typeface="Arial"/>
              </a:rPr>
              <a:t>Anette </a:t>
            </a:r>
            <a:r>
              <a:rPr lang="nb-NO" sz="2800" err="1">
                <a:solidFill>
                  <a:schemeClr val="bg1"/>
                </a:solidFill>
                <a:cs typeface="Arial"/>
              </a:rPr>
              <a:t>Grøvan</a:t>
            </a:r>
            <a:endParaRPr lang="nb-NO" sz="2800">
              <a:solidFill>
                <a:schemeClr val="bg1"/>
              </a:solidFill>
              <a:ea typeface="Calibri"/>
              <a:cs typeface="Arial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b-NO" sz="2800">
                <a:solidFill>
                  <a:schemeClr val="bg1"/>
                </a:solidFill>
                <a:cs typeface="Arial"/>
              </a:rPr>
              <a:t>Sari </a:t>
            </a:r>
            <a:r>
              <a:rPr lang="nb-NO" sz="2800" err="1">
                <a:solidFill>
                  <a:schemeClr val="bg1"/>
                </a:solidFill>
                <a:cs typeface="Arial"/>
              </a:rPr>
              <a:t>Ormstad</a:t>
            </a:r>
            <a:r>
              <a:rPr lang="nb-NO" sz="2800">
                <a:solidFill>
                  <a:schemeClr val="bg1"/>
                </a:solidFill>
                <a:cs typeface="Arial"/>
              </a:rPr>
              <a:t> </a:t>
            </a:r>
            <a:endParaRPr lang="nb-NO" sz="2800">
              <a:solidFill>
                <a:schemeClr val="bg1"/>
              </a:solidFill>
              <a:ea typeface="Calibri"/>
              <a:cs typeface="Arial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b-NO" sz="2800">
                <a:solidFill>
                  <a:schemeClr val="bg1"/>
                </a:solidFill>
                <a:cs typeface="Arial"/>
              </a:rPr>
              <a:t>Martin Lerner</a:t>
            </a:r>
            <a:r>
              <a:rPr lang="en-US" sz="2800">
                <a:solidFill>
                  <a:schemeClr val="bg1"/>
                </a:solidFill>
                <a:cs typeface="Arial"/>
              </a:rPr>
              <a:t>​</a:t>
            </a:r>
            <a:endParaRPr lang="en-US" sz="2800">
              <a:solidFill>
                <a:schemeClr val="bg1"/>
              </a:solidFill>
              <a:ea typeface="Calibri"/>
              <a:cs typeface="Arial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bg1"/>
                </a:solidFill>
                <a:cs typeface="Arial"/>
              </a:rPr>
              <a:t>Hilde </a:t>
            </a:r>
            <a:r>
              <a:rPr lang="en-US" sz="2800" err="1">
                <a:solidFill>
                  <a:schemeClr val="bg1"/>
                </a:solidFill>
                <a:cs typeface="Arial"/>
              </a:rPr>
              <a:t>Røshol</a:t>
            </a:r>
            <a:endParaRPr lang="en-US" sz="2800">
              <a:solidFill>
                <a:schemeClr val="bg1"/>
              </a:solidFill>
              <a:ea typeface="Calibri"/>
              <a:cs typeface="Calibri"/>
            </a:endParaRPr>
          </a:p>
          <a:p>
            <a:pPr marL="0" lvl="1"/>
            <a:endParaRPr lang="nb-NO" sz="2800">
              <a:solidFill>
                <a:schemeClr val="bg1"/>
              </a:solidFill>
              <a:ea typeface="Calibri"/>
              <a:cs typeface="Arial"/>
            </a:endParaRPr>
          </a:p>
          <a:p>
            <a:pPr marL="0" lvl="1"/>
            <a:r>
              <a:rPr lang="nb-NO" sz="2800">
                <a:solidFill>
                  <a:schemeClr val="bg1"/>
                </a:solidFill>
                <a:cs typeface="Arial"/>
              </a:rPr>
              <a:t>Brukerrepresentanter</a:t>
            </a:r>
            <a:endParaRPr lang="nb-NO" sz="2800">
              <a:solidFill>
                <a:schemeClr val="bg1"/>
              </a:solidFill>
              <a:ea typeface="Calibri"/>
              <a:cs typeface="Arial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b-NO" sz="2800">
                <a:solidFill>
                  <a:schemeClr val="bg1"/>
                </a:solidFill>
                <a:cs typeface="Arial"/>
              </a:rPr>
              <a:t>Henrik Aasved </a:t>
            </a:r>
            <a:endParaRPr lang="nb-NO" sz="2800">
              <a:solidFill>
                <a:schemeClr val="bg1"/>
              </a:solidFill>
              <a:ea typeface="Calibri"/>
              <a:cs typeface="Arial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b-NO" sz="2800">
                <a:solidFill>
                  <a:schemeClr val="bg1"/>
                </a:solidFill>
                <a:cs typeface="Arial"/>
              </a:rPr>
              <a:t>Arne Vassbotn</a:t>
            </a:r>
            <a:r>
              <a:rPr lang="en-US" sz="2800">
                <a:solidFill>
                  <a:schemeClr val="bg1"/>
                </a:solidFill>
                <a:cs typeface="Arial"/>
              </a:rPr>
              <a:t>​</a:t>
            </a:r>
            <a:endParaRPr lang="en-US" sz="2800">
              <a:solidFill>
                <a:schemeClr val="bg1"/>
              </a:solidFill>
              <a:cs typeface="Calibri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CCCD99B8-BF9A-B671-E094-D7CF1B872D01}"/>
              </a:ext>
            </a:extLst>
          </p:cNvPr>
          <p:cNvSpPr txBox="1"/>
          <p:nvPr/>
        </p:nvSpPr>
        <p:spPr>
          <a:xfrm>
            <a:off x="6095308" y="1725356"/>
            <a:ext cx="4191414" cy="39087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lvl="1">
              <a:buFont typeface=""/>
            </a:pPr>
            <a:r>
              <a:rPr lang="nb-NO" sz="3200">
                <a:solidFill>
                  <a:schemeClr val="bg1"/>
                </a:solidFill>
                <a:cs typeface="Arial"/>
              </a:rPr>
              <a:t>RHF-representant</a:t>
            </a:r>
            <a:endParaRPr lang="nb-NO" sz="3200">
              <a:solidFill>
                <a:schemeClr val="bg1"/>
              </a:solidFill>
              <a:ea typeface="Calibri"/>
              <a:cs typeface="Arial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b-NO" sz="3200">
                <a:solidFill>
                  <a:schemeClr val="bg1"/>
                </a:solidFill>
                <a:cs typeface="Arial"/>
              </a:rPr>
              <a:t>Ingvild </a:t>
            </a:r>
            <a:r>
              <a:rPr lang="nb-NO" sz="3200" err="1">
                <a:solidFill>
                  <a:schemeClr val="bg1"/>
                </a:solidFill>
                <a:cs typeface="Arial"/>
              </a:rPr>
              <a:t>Klevan</a:t>
            </a:r>
            <a:r>
              <a:rPr lang="nb-NO" sz="3200">
                <a:solidFill>
                  <a:schemeClr val="bg1"/>
                </a:solidFill>
                <a:cs typeface="Arial"/>
              </a:rPr>
              <a:t>​</a:t>
            </a:r>
            <a:endParaRPr lang="nb-NO" sz="3200">
              <a:solidFill>
                <a:schemeClr val="bg1"/>
              </a:solidFill>
              <a:ea typeface="Calibri"/>
              <a:cs typeface="Calibri"/>
            </a:endParaRPr>
          </a:p>
          <a:p>
            <a:pPr marL="0" lvl="1"/>
            <a:endParaRPr lang="nb-NO" sz="3200">
              <a:solidFill>
                <a:schemeClr val="bg1"/>
              </a:solidFill>
              <a:ea typeface="Calibri"/>
              <a:cs typeface="Arial"/>
            </a:endParaRPr>
          </a:p>
          <a:p>
            <a:pPr marL="0" lvl="1">
              <a:buFont typeface=""/>
            </a:pPr>
            <a:r>
              <a:rPr lang="nb-NO" sz="3200">
                <a:solidFill>
                  <a:schemeClr val="bg1"/>
                </a:solidFill>
                <a:cs typeface="Arial"/>
              </a:rPr>
              <a:t>Sekretariatet for Nye metoder:</a:t>
            </a:r>
            <a:endParaRPr lang="nb-NO" sz="3200">
              <a:solidFill>
                <a:schemeClr val="bg1"/>
              </a:solidFill>
              <a:ea typeface="Calibri"/>
              <a:cs typeface="Arial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b-NO" sz="3200">
                <a:solidFill>
                  <a:schemeClr val="bg1"/>
                </a:solidFill>
                <a:cs typeface="Arial"/>
              </a:rPr>
              <a:t>Ellen Nilsen</a:t>
            </a:r>
            <a:endParaRPr lang="nb-NO" sz="3200">
              <a:solidFill>
                <a:schemeClr val="bg1"/>
              </a:solidFill>
              <a:ea typeface="Calibri"/>
              <a:cs typeface="Arial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b-NO" sz="3200">
                <a:solidFill>
                  <a:schemeClr val="bg1"/>
                </a:solidFill>
                <a:cs typeface="Arial"/>
              </a:rPr>
              <a:t>Mirjam Klingenberg</a:t>
            </a:r>
            <a:endParaRPr lang="nb-NO" sz="3200">
              <a:solidFill>
                <a:schemeClr val="bg1"/>
              </a:solidFill>
              <a:ea typeface="Calibri"/>
              <a:cs typeface="Arial"/>
            </a:endParaRPr>
          </a:p>
          <a:p>
            <a:pPr marL="0" lvl="1"/>
            <a:endParaRPr lang="nb-NO" sz="2400">
              <a:solidFill>
                <a:schemeClr val="bg1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7702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3F2FF-E2A6-F5F0-7BDF-ADF41145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Dette jobber </a:t>
            </a:r>
            <a:r>
              <a:rPr lang="en-US" dirty="0" err="1">
                <a:cs typeface="Calibri"/>
              </a:rPr>
              <a:t>arbeidsgruppa</a:t>
            </a:r>
            <a:r>
              <a:rPr lang="en-US" dirty="0">
                <a:cs typeface="Calibri"/>
              </a:rPr>
              <a:t> med </a:t>
            </a:r>
            <a:r>
              <a:rPr lang="en-US" dirty="0" err="1">
                <a:cs typeface="Calibri"/>
              </a:rPr>
              <a:t>nå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F90C0-D70C-7397-8777-E064BE228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 err="1">
                <a:cs typeface="Calibri"/>
              </a:rPr>
              <a:t>tidslinjer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og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prosesser</a:t>
            </a:r>
            <a:r>
              <a:rPr lang="en-US" sz="3600" dirty="0">
                <a:cs typeface="Calibri"/>
              </a:rPr>
              <a:t> </a:t>
            </a:r>
            <a:endParaRPr lang="en-US" sz="3600" dirty="0"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600" dirty="0" err="1">
                <a:ea typeface="+mn-lt"/>
                <a:cs typeface="+mn-lt"/>
              </a:rPr>
              <a:t>hvordan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involvere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fagpersonene</a:t>
            </a:r>
            <a:r>
              <a:rPr lang="en-US" sz="3600" dirty="0">
                <a:ea typeface="+mn-lt"/>
                <a:cs typeface="+mn-lt"/>
              </a:rPr>
              <a:t>?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600" dirty="0" err="1">
                <a:cs typeface="Calibri"/>
              </a:rPr>
              <a:t>hvordan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involvere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brukerne</a:t>
            </a:r>
            <a:r>
              <a:rPr lang="en-US" sz="3600" dirty="0">
                <a:cs typeface="Calibri"/>
              </a:rPr>
              <a:t>?</a:t>
            </a:r>
            <a:endParaRPr lang="en-US" sz="3600" dirty="0">
              <a:ea typeface="Calibri"/>
              <a:cs typeface="Calibri"/>
            </a:endParaRPr>
          </a:p>
          <a:p>
            <a:r>
              <a:rPr lang="en-US" sz="3600" dirty="0">
                <a:cs typeface="Calibri"/>
              </a:rPr>
              <a:t>nye </a:t>
            </a:r>
            <a:r>
              <a:rPr lang="en-US" sz="3600" dirty="0" err="1">
                <a:cs typeface="Calibri"/>
              </a:rPr>
              <a:t>oppgaver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og</a:t>
            </a:r>
            <a:r>
              <a:rPr lang="en-US" sz="3600" dirty="0">
                <a:cs typeface="Calibri"/>
              </a:rPr>
              <a:t> roller, </a:t>
            </a:r>
            <a:r>
              <a:rPr lang="en-US" sz="3600" dirty="0" err="1">
                <a:cs typeface="Calibri"/>
              </a:rPr>
              <a:t>oppgavefordeling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mellom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aktørene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og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ressursbehov</a:t>
            </a:r>
            <a:r>
              <a:rPr lang="en-US" sz="3600" dirty="0">
                <a:cs typeface="Calibri"/>
              </a:rPr>
              <a:t> </a:t>
            </a:r>
            <a:endParaRPr lang="en-US" sz="3600" dirty="0"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 sz="3600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7B9AD8-271A-8EAD-8C85-EB063BE00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9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30A867-F77D-273D-8A86-DFFC375C6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ea typeface="Calibri Light"/>
                <a:cs typeface="Calibri Light"/>
              </a:rPr>
              <a:t>Dette jobber vi med fra høsten 2024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418F08-AEC5-6125-0BD8-D7388797E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ea typeface="Calibri"/>
                <a:cs typeface="Calibri"/>
              </a:rPr>
              <a:t>Nye oppgaver, ansvar og prosess </a:t>
            </a:r>
          </a:p>
          <a:p>
            <a:r>
              <a:rPr lang="nb-NO" dirty="0">
                <a:ea typeface="Calibri"/>
                <a:cs typeface="Calibri"/>
              </a:rPr>
              <a:t>Brukerinvolvering og fagpersoninvolvering</a:t>
            </a:r>
          </a:p>
          <a:p>
            <a:r>
              <a:rPr lang="nb-NO" dirty="0">
                <a:ea typeface="Calibri"/>
                <a:cs typeface="Calibri"/>
              </a:rPr>
              <a:t>Informasjon om HTAR til ulike målgrupper; aktører, brukere, fagpersoner og legemiddelindustrien.</a:t>
            </a:r>
          </a:p>
          <a:p>
            <a:pPr lvl="1"/>
            <a:r>
              <a:rPr lang="nb-NO" dirty="0">
                <a:ea typeface="Calibri"/>
                <a:cs typeface="Calibri"/>
              </a:rPr>
              <a:t>Fysisk/digitalt møte med legemiddelindustrien før 2025</a:t>
            </a:r>
          </a:p>
          <a:p>
            <a:r>
              <a:rPr lang="nb-NO" dirty="0">
                <a:ea typeface="Calibri"/>
                <a:cs typeface="Calibri"/>
              </a:rPr>
              <a:t>Løpende informasjon oppdateres på nyemetoder.no: </a:t>
            </a:r>
            <a:r>
              <a:rPr lang="nb-NO" dirty="0">
                <a:ea typeface="+mn-lt"/>
                <a:cs typeface="+mn-lt"/>
                <a:hlinkClick r:id="rId3"/>
              </a:rPr>
              <a:t>HTAR og europeisk samarbeid - Nye metoder</a:t>
            </a:r>
            <a:endParaRPr lang="nb-NO" dirty="0">
              <a:ea typeface="Calibri"/>
              <a:cs typeface="Calibri"/>
            </a:endParaRPr>
          </a:p>
          <a:p>
            <a:pPr marL="0" indent="0">
              <a:buNone/>
            </a:pPr>
            <a:endParaRPr lang="nb-NO" dirty="0"/>
          </a:p>
          <a:p>
            <a:endParaRPr lang="nb-NO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1851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AF2BFD2-A29E-3B75-F670-C9A2AE536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ea typeface="Calibri Light"/>
                <a:cs typeface="Calibri Light"/>
              </a:rPr>
              <a:t>HTAR inn i norsk lovverk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577D325-9958-4B2A-F8AB-2C7276A45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/>
              <a:t>HTAR er en forordning og skal implementeres i norsk lov i sin helhet.</a:t>
            </a:r>
          </a:p>
          <a:p>
            <a:r>
              <a:rPr lang="nb-NO" dirty="0"/>
              <a:t>Helse- og omsorgsdepartementet har sendt ut høringsforslag til gjennomføring i norsk rett av forordning 2021/2282 om medisinske metodevurderinger og gjennomføringsforordning 2024/1381</a:t>
            </a:r>
          </a:p>
          <a:p>
            <a:r>
              <a:rPr lang="nb-NO" dirty="0">
                <a:hlinkClick r:id="rId3"/>
              </a:rPr>
              <a:t>https://www.regjeringen.no/no/dokumenter/horing-gjennomforing-av-forordning-20212282-om-medisinske-metodevurderinger-og-gjennomforingsforordning-20241381/id3040810/?expand=horingsbrev</a:t>
            </a:r>
            <a:endParaRPr lang="nb-NO" dirty="0"/>
          </a:p>
          <a:p>
            <a:endParaRPr lang="nb-NO" dirty="0"/>
          </a:p>
          <a:p>
            <a:r>
              <a:rPr lang="nb-NO" dirty="0"/>
              <a:t>Departementet ber om innspill innen 27. september 2024. </a:t>
            </a:r>
          </a:p>
          <a:p>
            <a:r>
              <a:rPr lang="nb-NO" dirty="0"/>
              <a:t>Både DMP og LMI er blant høringsinstansene.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31566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2C77C-68F2-46E3-6977-525FC7A45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Dette skjer på EU-nivå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52848-5D40-996F-8281-973681EFA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39304" cy="421963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b-NO" sz="2000" dirty="0"/>
              <a:t>Det jobbes med gjennomføringsrettsakter (forskrifter) - det vil si hvordan HTAR- regelverket skal settes ut i livet. </a:t>
            </a:r>
            <a:endParaRPr lang="nb-NO" sz="2000" dirty="0">
              <a:ea typeface="Calibri"/>
              <a:cs typeface="Calibri"/>
            </a:endParaRPr>
          </a:p>
          <a:p>
            <a:r>
              <a:rPr lang="nb-NO" sz="2000" dirty="0"/>
              <a:t>Habilitetsakten (</a:t>
            </a:r>
            <a:r>
              <a:rPr lang="nb-NO" sz="2000" dirty="0" err="1"/>
              <a:t>conflict</a:t>
            </a:r>
            <a:r>
              <a:rPr lang="nb-NO" sz="2000" dirty="0"/>
              <a:t> of </a:t>
            </a:r>
            <a:r>
              <a:rPr lang="nb-NO" sz="2000" dirty="0" err="1"/>
              <a:t>interest</a:t>
            </a:r>
            <a:r>
              <a:rPr lang="nb-NO" sz="2000" dirty="0"/>
              <a:t>-IA </a:t>
            </a:r>
            <a:r>
              <a:rPr lang="nb-NO" sz="2000" dirty="0" err="1"/>
              <a:t>act</a:t>
            </a:r>
            <a:r>
              <a:rPr lang="nb-NO" sz="2000" dirty="0"/>
              <a:t>) er ute på høring.</a:t>
            </a:r>
            <a:endParaRPr lang="nb-NO" sz="2000" dirty="0">
              <a:ea typeface="Calibri"/>
              <a:cs typeface="Calibri"/>
            </a:endParaRPr>
          </a:p>
          <a:p>
            <a:r>
              <a:rPr lang="nb-NO" sz="2000" dirty="0"/>
              <a:t>JCA-akten er publisert. JCA-gjennomføringsrettsakten beskriver arbeidsprosedyrene for JCA - inkludert tidslinjer og krav til innlevering av dokumentasjon. Den regulerer i tillegg kontakt med andre aktører.</a:t>
            </a:r>
            <a:endParaRPr lang="nb-NO" sz="2000" dirty="0">
              <a:ea typeface="Calibri"/>
              <a:cs typeface="Calibri"/>
            </a:endParaRPr>
          </a:p>
          <a:p>
            <a:r>
              <a:rPr lang="nb-NO" sz="2000" dirty="0"/>
              <a:t>Pågående arbeid: gjennomføringsrettsakt som regulerer samarbeid med EMA samt JSC-IA.</a:t>
            </a:r>
          </a:p>
          <a:p>
            <a:r>
              <a:rPr lang="nb-NO" sz="2000" dirty="0"/>
              <a:t>Gudelines og retningslinjer for praktisering av regelverket og samarbeid. Publiseres løpende.</a:t>
            </a:r>
            <a:endParaRPr lang="nb-NO" sz="2000" dirty="0">
              <a:cs typeface="Calibri"/>
            </a:endParaRPr>
          </a:p>
          <a:p>
            <a:r>
              <a:rPr lang="nb-NO" sz="2000" dirty="0"/>
              <a:t>Ressurssituasjonen / </a:t>
            </a:r>
            <a:r>
              <a:rPr lang="nb-NO" sz="2000" dirty="0" err="1"/>
              <a:t>Capacity</a:t>
            </a:r>
            <a:r>
              <a:rPr lang="nb-NO" sz="2000" dirty="0"/>
              <a:t> </a:t>
            </a:r>
            <a:r>
              <a:rPr lang="nb-NO" sz="2000" dirty="0" err="1"/>
              <a:t>building</a:t>
            </a:r>
            <a:r>
              <a:rPr lang="nb-NO" sz="2000" dirty="0"/>
              <a:t> i EU diskuteres i HTACG.</a:t>
            </a:r>
            <a:endParaRPr lang="nb-NO" sz="2000" dirty="0">
              <a:ea typeface="Calibri"/>
              <a:cs typeface="Calibri"/>
            </a:endParaRPr>
          </a:p>
          <a:p>
            <a:r>
              <a:rPr lang="nb-NO" sz="2000" dirty="0"/>
              <a:t>Frivillig samarbeid (</a:t>
            </a:r>
            <a:r>
              <a:rPr lang="nb-NO" sz="2000" dirty="0" err="1"/>
              <a:t>voluntary</a:t>
            </a:r>
            <a:r>
              <a:rPr lang="nb-NO" sz="2000" dirty="0"/>
              <a:t> </a:t>
            </a:r>
            <a:r>
              <a:rPr lang="nb-NO" sz="2000" dirty="0" err="1"/>
              <a:t>cooperation</a:t>
            </a:r>
            <a:r>
              <a:rPr lang="nb-NO" sz="2000" dirty="0"/>
              <a:t>). </a:t>
            </a:r>
            <a:endParaRPr lang="nb-NO" sz="2000" dirty="0">
              <a:ea typeface="Calibri"/>
              <a:cs typeface="Calibri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sz="2000" dirty="0">
                <a:solidFill>
                  <a:prstClr val="black"/>
                </a:solidFill>
                <a:latin typeface="Calibri" panose="020F0502020204030204"/>
              </a:rPr>
              <a:t>Evaluering av 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PICO-øvelser i 2024 med til sammen seks ulike metoder (3MP + 3MD).</a:t>
            </a:r>
            <a:endParaRPr kumimoji="0" lang="nb-NO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endParaRPr lang="en-US" sz="2400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EB6639-6012-FF29-7909-A29CC6BA9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68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2" id="{D1DB83D2-0A98-4A5A-B039-0F076B06ED4D}" vid="{311BBCA4-994A-4313-9D02-0113AECC0AF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9C59E7F35C8584FA6DDBFEBF8302E71" ma:contentTypeVersion="27" ma:contentTypeDescription="Opprett et nytt dokument." ma:contentTypeScope="" ma:versionID="f174169c38b7e10e6c63d2243839fc64">
  <xsd:schema xmlns:xsd="http://www.w3.org/2001/XMLSchema" xmlns:xs="http://www.w3.org/2001/XMLSchema" xmlns:p="http://schemas.microsoft.com/office/2006/metadata/properties" xmlns:ns2="2caa7204-c902-412c-9e38-c8859d6396fd" xmlns:ns3="4f29faa9-cb9a-49c8-bd80-5612e4f007cb" targetNamespace="http://schemas.microsoft.com/office/2006/metadata/properties" ma:root="true" ma:fieldsID="2337abca246557d01e2b9062ae7cbe7b" ns2:_="" ns3:_="">
    <xsd:import namespace="2caa7204-c902-412c-9e38-c8859d6396fd"/>
    <xsd:import namespace="4f29faa9-cb9a-49c8-bd80-5612e4f007cb"/>
    <xsd:element name="properties">
      <xsd:complexType>
        <xsd:sequence>
          <xsd:element name="documentManagement">
            <xsd:complexType>
              <xsd:all>
                <xsd:element ref="ns2:SLVArkivKonfidensialitet" minOccurs="0"/>
                <xsd:element ref="ns2:SLVArkivLagring" minOccurs="0"/>
                <xsd:element ref="ns2:SlvArkivStatus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  <xsd:element ref="ns3:Innhold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Kommentar" minOccurs="0"/>
                <xsd:element ref="ns3:_Flow_SignoffStatus" minOccurs="0"/>
                <xsd:element ref="ns3:MediaServiceLocation" minOccurs="0"/>
                <xsd:element ref="ns2:TaxKeywordTaxHTField" minOccurs="0"/>
                <xsd:element ref="ns2:TaxCatchAll" minOccurs="0"/>
                <xsd:element ref="ns3:Forh_x00e5_ndsvisning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a7204-c902-412c-9e38-c8859d6396fd" elementFormDefault="qualified">
    <xsd:import namespace="http://schemas.microsoft.com/office/2006/documentManagement/types"/>
    <xsd:import namespace="http://schemas.microsoft.com/office/infopath/2007/PartnerControls"/>
    <xsd:element name="SLVArkivKonfidensialitet" ma:index="8" nillable="true" ma:displayName="Konfidensialitet" ma:default="Intern" ma:internalName="SLVArkivKonfidensialitet">
      <xsd:simpleType>
        <xsd:restriction base="dms:Choice">
          <xsd:enumeration value="Offentlig"/>
          <xsd:enumeration value="Intern"/>
          <xsd:enumeration value="Fortrolig"/>
        </xsd:restriction>
      </xsd:simpleType>
    </xsd:element>
    <xsd:element name="SLVArkivLagring" ma:index="9" nillable="true" ma:displayName="Varighet på team" ma:default="Fast" ma:internalName="SLVArkivLagring">
      <xsd:simpleType>
        <xsd:restriction base="dms:Text"/>
      </xsd:simpleType>
    </xsd:element>
    <xsd:element name="SlvArkivStatus" ma:index="10" nillable="true" ma:displayName="Arkivstatus" ma:default="" ma:internalName="SlvArkivStatus">
      <xsd:simpleType>
        <xsd:restriction base="dms:Choice">
          <xsd:enumeration value="Klar for arkivering"/>
          <xsd:enumeration value="Arkivert"/>
        </xsd:restriction>
      </xsd:simpleType>
    </xsd:element>
    <xsd:element name="SharedWithUsers" ma:index="1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28" nillable="true" ma:taxonomy="true" ma:internalName="TaxKeywordTaxHTField" ma:taxonomyFieldName="TaxKeyword" ma:displayName="Organisasjonsnøkkelord" ma:fieldId="{23f27201-bee3-471e-b2e7-b64fd8b7ca38}" ma:taxonomyMulti="true" ma:sspId="5a128127-ad65-419f-a2b4-8f132ea9a5d7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9" nillable="true" ma:displayName="Taxonomy Catch All Column" ma:hidden="true" ma:list="{52c07687-bc39-4f99-852c-05aad6c3df0a}" ma:internalName="TaxCatchAll" ma:showField="CatchAllData" ma:web="2caa7204-c902-412c-9e38-c8859d6396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29faa9-cb9a-49c8-bd80-5612e4f007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Innhold" ma:index="17" nillable="true" ma:displayName="Innhold" ma:format="Dropdown" ma:internalName="Innhold">
      <xsd:simpleType>
        <xsd:restriction base="dms:Text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AutoTags" ma:index="20" nillable="true" ma:displayName="Tags" ma:internalName="MediaServiceAutoTags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Kommentar" ma:index="24" nillable="true" ma:displayName="Kommentar" ma:description="hva skal være her?" ma:format="Dropdown" ma:internalName="Kommentar">
      <xsd:simpleType>
        <xsd:restriction base="dms:Text">
          <xsd:maxLength value="255"/>
        </xsd:restriction>
      </xsd:simpleType>
    </xsd:element>
    <xsd:element name="_Flow_SignoffStatus" ma:index="25" nillable="true" ma:displayName="Godkjenningsstatus" ma:internalName="Godkjenningsstatus">
      <xsd:simpleType>
        <xsd:restriction base="dms:Text"/>
      </xsd:simple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  <xsd:element name="Forh_x00e5_ndsvisning" ma:index="30" nillable="true" ma:displayName="Forhåndsvisning" ma:format="Dropdown" ma:internalName="Forh_x00e5_ndsvisning">
      <xsd:simpleType>
        <xsd:restriction base="dms:Note">
          <xsd:maxLength value="255"/>
        </xsd:restriction>
      </xsd:simpleType>
    </xsd:element>
    <xsd:element name="lcf76f155ced4ddcb4097134ff3c332f" ma:index="32" nillable="true" ma:taxonomy="true" ma:internalName="lcf76f155ced4ddcb4097134ff3c332f" ma:taxonomyFieldName="MediaServiceImageTags" ma:displayName="Bildemerkelapper" ma:readOnly="false" ma:fieldId="{5cf76f15-5ced-4ddc-b409-7134ff3c332f}" ma:taxonomyMulti="true" ma:sspId="5a128127-ad65-419f-a2b4-8f132ea9a5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C00FB5-B13E-4937-B631-287036091D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aa7204-c902-412c-9e38-c8859d6396fd"/>
    <ds:schemaRef ds:uri="4f29faa9-cb9a-49c8-bd80-5612e4f007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2CBB5D-CD8F-49BE-B1DF-22AA860031D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d171f9-78d7-4d20-a3eb-1819eab2f86e}" enabled="1" method="Privileged" siteId="{7f8e4cf0-71fb-489c-a336-3f9252a6390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Nye metoder mal</Template>
  <TotalTime>68</TotalTime>
  <Words>1021</Words>
  <Application>Microsoft Office PowerPoint</Application>
  <PresentationFormat>Widescreen</PresentationFormat>
  <Paragraphs>154</Paragraphs>
  <Slides>14</Slides>
  <Notes>14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21" baseType="lpstr">
      <vt:lpstr>Arial</vt:lpstr>
      <vt:lpstr>Arial,Sans-Serif</vt:lpstr>
      <vt:lpstr>Calibri</vt:lpstr>
      <vt:lpstr>Calibri Light</vt:lpstr>
      <vt:lpstr>Courier New</vt:lpstr>
      <vt:lpstr>Courier New,monospace</vt:lpstr>
      <vt:lpstr>Office-tema</vt:lpstr>
      <vt:lpstr>Health Technology Assessment Regulation (HTAR): Status fra arbeidsgruppen</vt:lpstr>
      <vt:lpstr>Orientering fra Nye metoder og DMP </vt:lpstr>
      <vt:lpstr>Nye metoder og HTAR</vt:lpstr>
      <vt:lpstr>Norges representasjon i HTAR</vt:lpstr>
      <vt:lpstr>HTAR inn i Nye metoder 2024</vt:lpstr>
      <vt:lpstr>Dette jobber arbeidsgruppa med nå</vt:lpstr>
      <vt:lpstr>Dette jobber vi med fra høsten 2024</vt:lpstr>
      <vt:lpstr>HTAR inn i norsk lovverk</vt:lpstr>
      <vt:lpstr>Dette skjer på EU-nivå</vt:lpstr>
      <vt:lpstr>Prøve-PICO</vt:lpstr>
      <vt:lpstr>Prosess og tidslinjer</vt:lpstr>
      <vt:lpstr>PowerPoint-presentasjon</vt:lpstr>
      <vt:lpstr>Foreløpige tanker fra arbeidsgruppen</vt:lpstr>
      <vt:lpstr>Hvordan skal vi involvere fagpersoner og brukere?</vt:lpstr>
    </vt:vector>
  </TitlesOfParts>
  <Company>Helse Sor-Ost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Line Tiller Alvstad</dc:creator>
  <cp:lastModifiedBy>Klingenberg, Mirjam Helene Pletanek</cp:lastModifiedBy>
  <cp:revision>12</cp:revision>
  <dcterms:created xsi:type="dcterms:W3CDTF">2024-04-29T13:36:16Z</dcterms:created>
  <dcterms:modified xsi:type="dcterms:W3CDTF">2024-06-20T14:41:09Z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291ddcc-9a90-46b7-a727-d19b3ec4b730_Enabled">
    <vt:lpwstr>true</vt:lpwstr>
  </property>
  <property fmtid="{D5CDD505-2E9C-101B-9397-08002B2CF9AE}" pid="3" name="MSIP_Label_d291ddcc-9a90-46b7-a727-d19b3ec4b730_SetDate">
    <vt:lpwstr>2024-06-20T07:15:02Z</vt:lpwstr>
  </property>
  <property fmtid="{D5CDD505-2E9C-101B-9397-08002B2CF9AE}" pid="4" name="MSIP_Label_d291ddcc-9a90-46b7-a727-d19b3ec4b730_Method">
    <vt:lpwstr>Privileged</vt:lpwstr>
  </property>
  <property fmtid="{D5CDD505-2E9C-101B-9397-08002B2CF9AE}" pid="5" name="MSIP_Label_d291ddcc-9a90-46b7-a727-d19b3ec4b730_Name">
    <vt:lpwstr>Åpen</vt:lpwstr>
  </property>
  <property fmtid="{D5CDD505-2E9C-101B-9397-08002B2CF9AE}" pid="6" name="MSIP_Label_d291ddcc-9a90-46b7-a727-d19b3ec4b730_SiteId">
    <vt:lpwstr>bdcbe535-f3cf-49f5-8a6a-fb6d98dc7837</vt:lpwstr>
  </property>
  <property fmtid="{D5CDD505-2E9C-101B-9397-08002B2CF9AE}" pid="7" name="MSIP_Label_d291ddcc-9a90-46b7-a727-d19b3ec4b730_ActionId">
    <vt:lpwstr>73ec2a42-ad77-4cbd-8b0f-c3a5f4079e2b</vt:lpwstr>
  </property>
  <property fmtid="{D5CDD505-2E9C-101B-9397-08002B2CF9AE}" pid="8" name="MSIP_Label_d291ddcc-9a90-46b7-a727-d19b3ec4b730_ContentBits">
    <vt:lpwstr>0</vt:lpwstr>
  </property>
</Properties>
</file>